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2.svg" ContentType="image/svg+xml"/>
  <Override PartName="/ppt/media/image13.svg" ContentType="image/svg+xml"/>
  <Override PartName="/ppt/media/image16.svg" ContentType="image/svg+xml"/>
  <Override PartName="/ppt/media/image17.svg" ContentType="image/svg+xml"/>
  <Override PartName="/ppt/media/image19.svg" ContentType="image/svg+xml"/>
  <Override PartName="/ppt/media/image24.svg" ContentType="image/svg+xml"/>
  <Override PartName="/ppt/media/image2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29"/>
  </p:handoutMasterIdLst>
  <p:sldIdLst>
    <p:sldId id="256" r:id="rId3"/>
    <p:sldId id="257" r:id="rId4"/>
    <p:sldId id="260" r:id="rId5"/>
    <p:sldId id="259" r:id="rId6"/>
    <p:sldId id="258" r:id="rId7"/>
    <p:sldId id="263" r:id="rId8"/>
    <p:sldId id="262" r:id="rId9"/>
    <p:sldId id="268" r:id="rId11"/>
    <p:sldId id="297" r:id="rId12"/>
    <p:sldId id="299" r:id="rId13"/>
    <p:sldId id="301" r:id="rId14"/>
    <p:sldId id="267" r:id="rId15"/>
    <p:sldId id="302" r:id="rId16"/>
    <p:sldId id="270" r:id="rId17"/>
    <p:sldId id="305" r:id="rId18"/>
    <p:sldId id="273" r:id="rId19"/>
    <p:sldId id="309" r:id="rId20"/>
    <p:sldId id="274" r:id="rId21"/>
    <p:sldId id="312" r:id="rId22"/>
    <p:sldId id="281" r:id="rId23"/>
    <p:sldId id="314" r:id="rId24"/>
    <p:sldId id="275" r:id="rId25"/>
    <p:sldId id="318" r:id="rId26"/>
    <p:sldId id="317" r:id="rId27"/>
    <p:sldId id="295" r:id="rId28"/>
  </p:sldIdLst>
  <p:sldSz cx="12192000" cy="6858000"/>
  <p:notesSz cx="7103745" cy="10234295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1" userDrawn="1">
          <p15:clr>
            <a:srgbClr val="A4A3A4"/>
          </p15:clr>
        </p15:guide>
        <p15:guide id="2" pos="38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A6FF"/>
    <a:srgbClr val="285CA9"/>
    <a:srgbClr val="5EB6F0"/>
    <a:srgbClr val="D7E7FE"/>
    <a:srgbClr val="EBFBFF"/>
    <a:srgbClr val="ADCDFC"/>
    <a:srgbClr val="75B8E8"/>
    <a:srgbClr val="2F62AE"/>
    <a:srgbClr val="B2B2B2"/>
    <a:srgbClr val="2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15" y="360"/>
      </p:cViewPr>
      <p:guideLst>
        <p:guide orient="horz" pos="2201"/>
        <p:guide pos="383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13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handoutMaster" Target="handoutMasters/handoutMaster1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PT图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PT文字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人物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人物小窗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双分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节页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主机位背景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image" Target="../media/image13.svg"/><Relationship Id="rId15" Type="http://schemas.openxmlformats.org/officeDocument/2006/relationships/slideLayout" Target="../slideLayouts/slideLayout4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8.xml"/><Relationship Id="rId4" Type="http://schemas.openxmlformats.org/officeDocument/2006/relationships/image" Target="../media/image16.svg"/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image" Target="../media/image17.svg"/><Relationship Id="rId17" Type="http://schemas.openxmlformats.org/officeDocument/2006/relationships/notesSlide" Target="../notesSlides/notesSlide4.xml"/><Relationship Id="rId16" Type="http://schemas.openxmlformats.org/officeDocument/2006/relationships/slideLayout" Target="../slideLayouts/slideLayout4.xml"/><Relationship Id="rId15" Type="http://schemas.openxmlformats.org/officeDocument/2006/relationships/tags" Target="../tags/tag61.xml"/><Relationship Id="rId14" Type="http://schemas.openxmlformats.org/officeDocument/2006/relationships/tags" Target="../tags/tag60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image" Target="../media/image16.svg"/><Relationship Id="rId11" Type="http://schemas.openxmlformats.org/officeDocument/2006/relationships/slideLayout" Target="../slideLayouts/slideLayout5.xml"/><Relationship Id="rId10" Type="http://schemas.openxmlformats.org/officeDocument/2006/relationships/tags" Target="../tags/tag69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image" Target="../media/image13.svg"/><Relationship Id="rId14" Type="http://schemas.openxmlformats.org/officeDocument/2006/relationships/slideLayout" Target="../slideLayouts/slideLayout4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sv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image" Target="../media/image20.jpeg"/><Relationship Id="rId3" Type="http://schemas.openxmlformats.org/officeDocument/2006/relationships/image" Target="../media/image19.svg"/><Relationship Id="rId2" Type="http://schemas.openxmlformats.org/officeDocument/2006/relationships/image" Target="../media/image11.png"/><Relationship Id="rId18" Type="http://schemas.openxmlformats.org/officeDocument/2006/relationships/notesSlide" Target="../notesSlides/notesSlide5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91.xml"/><Relationship Id="rId15" Type="http://schemas.openxmlformats.org/officeDocument/2006/relationships/image" Target="../media/image21.jpeg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image" Target="../media/image23.jpeg"/><Relationship Id="rId4" Type="http://schemas.openxmlformats.org/officeDocument/2006/relationships/tags" Target="../tags/tag92.xml"/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97.xml"/><Relationship Id="rId1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image" Target="../media/image24.svg"/><Relationship Id="rId19" Type="http://schemas.openxmlformats.org/officeDocument/2006/relationships/notesSlide" Target="../notesSlides/notesSlide6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112.xml"/><Relationship Id="rId16" Type="http://schemas.openxmlformats.org/officeDocument/2006/relationships/tags" Target="../tags/tag111.xml"/><Relationship Id="rId15" Type="http://schemas.openxmlformats.org/officeDocument/2006/relationships/tags" Target="../tags/tag110.xml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3.svg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Relationship Id="rId3" Type="http://schemas.openxmlformats.org/officeDocument/2006/relationships/tags" Target="../tags/tag113.xml"/><Relationship Id="rId2" Type="http://schemas.openxmlformats.org/officeDocument/2006/relationships/image" Target="../media/image13.svg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118.xml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image" Target="../media/image17.sv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26.xml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image" Target="../media/image27.svg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5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21.xml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22.xml"/><Relationship Id="rId2" Type="http://schemas.openxmlformats.org/officeDocument/2006/relationships/image" Target="../media/image9.sv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image" Target="../media/image12.svg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89660" y="1882775"/>
            <a:ext cx="87642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6000" spc="3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采购</a:t>
            </a:r>
            <a:r>
              <a:rPr lang="zh-CN" altLang="en-US" sz="6000" spc="3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方式</a:t>
            </a:r>
            <a:endParaRPr lang="zh-CN" altLang="en-US" sz="6000" spc="3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89660" y="3176270"/>
            <a:ext cx="8764270" cy="903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44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采购</a:t>
            </a:r>
            <a:r>
              <a:rPr lang="zh-CN" altLang="en-US" sz="44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分类</a:t>
            </a:r>
            <a:endParaRPr lang="zh-CN" altLang="en-US" sz="44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5417185" y="3081655"/>
            <a:ext cx="108585" cy="10858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5588635" y="3136265"/>
            <a:ext cx="3490595" cy="0"/>
          </a:xfrm>
          <a:prstGeom prst="line">
            <a:avLst/>
          </a:prstGeom>
          <a:ln>
            <a:gradFill>
              <a:gsLst>
                <a:gs pos="0">
                  <a:srgbClr val="285CA9"/>
                </a:gs>
                <a:gs pos="100000">
                  <a:srgbClr val="285CA9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849755" y="3143250"/>
            <a:ext cx="3490595" cy="0"/>
          </a:xfrm>
          <a:prstGeom prst="line">
            <a:avLst/>
          </a:prstGeom>
          <a:ln>
            <a:gradFill>
              <a:gsLst>
                <a:gs pos="0">
                  <a:srgbClr val="285CA9"/>
                </a:gs>
                <a:gs pos="100000">
                  <a:srgbClr val="285CA9">
                    <a:alpha val="0"/>
                  </a:srgb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4055745" y="4497070"/>
            <a:ext cx="3018155" cy="44831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+mn-ea"/>
                <a:cs typeface="+mn-ea"/>
              </a:rPr>
              <a:t>主讲教师：胥爱霞</a:t>
            </a:r>
            <a:endParaRPr lang="zh-CN" altLang="en-US" sz="2000"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527685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采购分类——按采购客体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17" name="组合 16"/>
          <p:cNvGrpSpPr/>
          <p:nvPr>
            <p:custDataLst>
              <p:tags r:id="rId3"/>
            </p:custDataLst>
          </p:nvPr>
        </p:nvGrpSpPr>
        <p:grpSpPr>
          <a:xfrm>
            <a:off x="1161415" y="1758950"/>
            <a:ext cx="8184515" cy="4467098"/>
            <a:chOff x="954" y="2966"/>
            <a:chExt cx="17292" cy="9197"/>
          </a:xfrm>
        </p:grpSpPr>
        <p:sp>
          <p:nvSpPr>
            <p:cNvPr id="8" name="椭圆 7"/>
            <p:cNvSpPr/>
            <p:nvPr>
              <p:custDataLst>
                <p:tags r:id="rId4"/>
              </p:custDataLst>
            </p:nvPr>
          </p:nvSpPr>
          <p:spPr>
            <a:xfrm>
              <a:off x="954" y="3874"/>
              <a:ext cx="17292" cy="851"/>
            </a:xfrm>
            <a:prstGeom prst="ellipse">
              <a:avLst/>
            </a:prstGeom>
            <a:noFill/>
            <a:ln>
              <a:gradFill>
                <a:gsLst>
                  <a:gs pos="33000">
                    <a:schemeClr val="accent2">
                      <a:lumMod val="20000"/>
                      <a:lumOff val="80000"/>
                      <a:alpha val="0"/>
                    </a:schemeClr>
                  </a:gs>
                  <a:gs pos="100000">
                    <a:schemeClr val="accent2">
                      <a:alpha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11" name="椭圆 10"/>
            <p:cNvSpPr/>
            <p:nvPr>
              <p:custDataLst>
                <p:tags r:id="rId5"/>
              </p:custDataLst>
            </p:nvPr>
          </p:nvSpPr>
          <p:spPr>
            <a:xfrm>
              <a:off x="1407" y="3666"/>
              <a:ext cx="16388" cy="851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80000"/>
                    <a:lumOff val="20000"/>
                    <a:alpha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16" name="矩形: 圆角 1"/>
            <p:cNvSpPr/>
            <p:nvPr>
              <p:custDataLst>
                <p:tags r:id="rId6"/>
              </p:custDataLst>
            </p:nvPr>
          </p:nvSpPr>
          <p:spPr>
            <a:xfrm>
              <a:off x="4793" y="2966"/>
              <a:ext cx="9624" cy="98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85000"/>
                    <a:lumOff val="15000"/>
                    <a:alpha val="100000"/>
                  </a:schemeClr>
                </a:gs>
                <a:gs pos="100000">
                  <a:schemeClr val="accent1">
                    <a:lumMod val="85000"/>
                    <a:alpha val="100000"/>
                  </a:schemeClr>
                </a:gs>
              </a:gsLst>
              <a:lin ang="10800000" scaled="1"/>
            </a:gradFill>
          </p:spPr>
          <p:txBody>
            <a:bodyPr wrap="square" lIns="0" tIns="0" rIns="0" bIns="0" rtlCol="0" anchor="ctr" anchorCtr="1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spc="2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第二，按采购客体来分</a:t>
              </a:r>
              <a:endParaRPr lang="zh-CN" altLang="en-US" sz="2400" b="1" spc="20" dirty="0">
                <a:solidFill>
                  <a:schemeClr val="bg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1" name="椭圆 30"/>
            <p:cNvSpPr/>
            <p:nvPr>
              <p:custDataLst>
                <p:tags r:id="rId7"/>
              </p:custDataLst>
            </p:nvPr>
          </p:nvSpPr>
          <p:spPr>
            <a:xfrm>
              <a:off x="4957" y="4571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33" name="直接连接符 32"/>
            <p:cNvCxnSpPr/>
            <p:nvPr>
              <p:custDataLst>
                <p:tags r:id="rId8"/>
              </p:custDataLst>
            </p:nvPr>
          </p:nvCxnSpPr>
          <p:spPr>
            <a:xfrm>
              <a:off x="5030" y="4717"/>
              <a:ext cx="0" cy="48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1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>
              <p:custDataLst>
                <p:tags r:id="rId9"/>
              </p:custDataLst>
            </p:nvPr>
          </p:nvSpPr>
          <p:spPr>
            <a:xfrm>
              <a:off x="3312" y="5086"/>
              <a:ext cx="3436" cy="53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50" b="1" spc="20" dirty="0"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有形商品采购</a:t>
              </a:r>
              <a:endParaRPr lang="zh-CN" altLang="en-US" sz="2050" b="1" i="0" spc="20" dirty="0">
                <a:solidFill>
                  <a:srgbClr val="285CA9"/>
                </a:solidFill>
                <a:effectLst/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5" name="矩形: 圆角 34"/>
            <p:cNvSpPr/>
            <p:nvPr>
              <p:custDataLst>
                <p:tags r:id="rId10"/>
              </p:custDataLst>
            </p:nvPr>
          </p:nvSpPr>
          <p:spPr>
            <a:xfrm>
              <a:off x="959" y="5826"/>
              <a:ext cx="8140" cy="6337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1">
                      <a:alpha val="75000"/>
                    </a:schemeClr>
                  </a:gs>
                  <a:gs pos="100000">
                    <a:schemeClr val="accent1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290" tIns="179705" rIns="288290" bIns="71755" rtlCol="0" anchor="t">
              <a:noAutofit/>
            </a:bodyPr>
            <a:p>
              <a:pPr indent="0" algn="just" fontAlgn="auto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pc="2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有形商品采购是指采购</a:t>
              </a:r>
              <a:r>
                <a:rPr lang="zh-CN" altLang="en-US" spc="20" dirty="0"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具有实物形态的商品</a:t>
              </a:r>
              <a:r>
                <a:rPr lang="zh-CN" altLang="en-US" spc="2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，如原材料像钢材、木材等；零部件像电子元件、机械零件等；成品比如电脑、办公用品等。这类采购的</a:t>
              </a:r>
              <a:r>
                <a:rPr lang="zh-CN" altLang="en-US" spc="20" dirty="0"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质量和数量容易检验和计量</a:t>
              </a:r>
              <a:r>
                <a:rPr lang="zh-CN" altLang="en-US" spc="2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。</a:t>
              </a:r>
              <a:endParaRPr lang="zh-CN" altLang="en-US" spc="20" dirty="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7" name="椭圆 36"/>
            <p:cNvSpPr/>
            <p:nvPr>
              <p:custDataLst>
                <p:tags r:id="rId11"/>
              </p:custDataLst>
            </p:nvPr>
          </p:nvSpPr>
          <p:spPr>
            <a:xfrm>
              <a:off x="14084" y="4553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2">
                    <a:alpha val="100000"/>
                  </a:schemeClr>
                </a:gs>
                <a:gs pos="100000">
                  <a:schemeClr val="accent2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2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38" name="直接连接符 37"/>
            <p:cNvCxnSpPr/>
            <p:nvPr>
              <p:custDataLst>
                <p:tags r:id="rId12"/>
              </p:custDataLst>
            </p:nvPr>
          </p:nvCxnSpPr>
          <p:spPr>
            <a:xfrm>
              <a:off x="14157" y="4699"/>
              <a:ext cx="0" cy="48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2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>
              <p:custDataLst>
                <p:tags r:id="rId13"/>
              </p:custDataLst>
            </p:nvPr>
          </p:nvSpPr>
          <p:spPr>
            <a:xfrm>
              <a:off x="12439" y="5068"/>
              <a:ext cx="3436" cy="53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50" b="1" spc="20" dirty="0"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无形商品采购</a:t>
              </a:r>
              <a:endParaRPr lang="zh-CN" altLang="en-US" sz="2050" b="1" i="0" spc="20" dirty="0">
                <a:solidFill>
                  <a:srgbClr val="54A6FF"/>
                </a:solidFill>
                <a:effectLst/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40" name="矩形: 圆角 39"/>
            <p:cNvSpPr/>
            <p:nvPr>
              <p:custDataLst>
                <p:tags r:id="rId14"/>
              </p:custDataLst>
            </p:nvPr>
          </p:nvSpPr>
          <p:spPr>
            <a:xfrm>
              <a:off x="10086" y="5826"/>
              <a:ext cx="8140" cy="6337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2">
                      <a:alpha val="75000"/>
                    </a:schemeClr>
                  </a:gs>
                  <a:gs pos="100000">
                    <a:schemeClr val="accent2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290" tIns="179705" rIns="288290" bIns="71755" rtlCol="0" anchor="t">
              <a:noAutofit/>
            </a:bodyPr>
            <a:p>
              <a:pPr indent="0" algn="just" fontAlgn="auto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pc="2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无形商品采购是指采购的是</a:t>
              </a:r>
              <a:r>
                <a:rPr lang="zh-CN" altLang="en-US" spc="20" dirty="0"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不具有实物形态的商品</a:t>
              </a:r>
              <a:r>
                <a:rPr lang="zh-CN" altLang="en-US" spc="2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，主要包括服务、技术、软件等。例如物流服务、咨询服务、专利技术、计算机软件等的采购。无形</a:t>
              </a:r>
              <a:r>
                <a:rPr lang="zh-CN" altLang="en-US" spc="20" dirty="0"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商品的价值</a:t>
              </a:r>
              <a:r>
                <a:rPr lang="zh-CN" altLang="en-US" spc="2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往往</a:t>
              </a:r>
              <a:r>
                <a:rPr lang="zh-CN" altLang="en-US" spc="20" dirty="0"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体现在其为企业带来的效益和功能上</a:t>
              </a:r>
              <a:r>
                <a:rPr lang="zh-CN" altLang="en-US" spc="2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。</a:t>
              </a:r>
              <a:endParaRPr lang="zh-CN" altLang="en-US" spc="20" dirty="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4497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——按采购定价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方式分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 useBgFill="1">
        <p:nvSpPr>
          <p:cNvPr id="4" name="圆角矩形 3"/>
          <p:cNvSpPr/>
          <p:nvPr/>
        </p:nvSpPr>
        <p:spPr>
          <a:xfrm>
            <a:off x="803275" y="2421255"/>
            <a:ext cx="5438775" cy="2453640"/>
          </a:xfrm>
          <a:prstGeom prst="roundRect">
            <a:avLst>
              <a:gd name="adj" fmla="val 4138"/>
            </a:avLst>
          </a:prstGeom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03630" y="2774950"/>
            <a:ext cx="4725035" cy="5842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l" fontAlgn="auto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4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第三，按采购定价方式来分</a:t>
            </a:r>
            <a:endParaRPr lang="zh-CN" altLang="en-US" sz="24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indent="711200" algn="just" fontAlgn="auto">
              <a:lnSpc>
                <a:spcPct val="150000"/>
              </a:lnSpc>
              <a:buClrTx/>
              <a:buSzTx/>
              <a:buFontTx/>
            </a:pP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61415" y="3359150"/>
            <a:ext cx="4667250" cy="1259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      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采购定价方式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是指确定采购商品价格的方法。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&amp;pky340_sjzg_VCG41N1097792772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1415" y="1614170"/>
            <a:ext cx="2994660" cy="1996440"/>
          </a:xfrm>
          <a:prstGeom prst="rect">
            <a:avLst/>
          </a:prstGeom>
        </p:spPr>
      </p:pic>
      <p:pic>
        <p:nvPicPr>
          <p:cNvPr id="5" name="图片 4" descr="&amp;pky380_sjzg_VCG41N1290360257&amp;"/>
          <p:cNvPicPr>
            <a:picLocks noChangeAspect="1"/>
          </p:cNvPicPr>
          <p:nvPr/>
        </p:nvPicPr>
        <p:blipFill>
          <a:blip r:embed="rId2"/>
          <a:srcRect t="10310" b="2253"/>
          <a:stretch>
            <a:fillRect/>
          </a:stretch>
        </p:blipFill>
        <p:spPr>
          <a:xfrm>
            <a:off x="1161415" y="4044950"/>
            <a:ext cx="2994660" cy="20948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83690" y="657225"/>
            <a:ext cx="698500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按采购定价方式分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428490" y="2198370"/>
            <a:ext cx="6570345" cy="9734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采购方发布招标公告评选中标供应商并以中标价采购。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该方式适用于金额较大、市场竞争充分的采购项目，能有效促进供应商之间的竞争，降低采购成本。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28490" y="1752600"/>
            <a:ext cx="6685280" cy="3695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</a:rPr>
              <a:t>01 </a:t>
            </a: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招标采购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28490" y="4659630"/>
            <a:ext cx="6570345" cy="9734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just">
              <a:lnSpc>
                <a:spcPct val="14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采购方向多家供应商发询价单要求报价，比较后选报价合理者采购，它比较适用于采购金额较小、规格标准统一的商品。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28490" y="4213860"/>
            <a:ext cx="6685280" cy="3695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lvl="0" algn="l">
              <a:buClr>
                <a:schemeClr val="accent1"/>
              </a:buClr>
              <a:buSzPct val="70000"/>
              <a:buFontTx/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 </a:t>
            </a: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询价采购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33793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按采购定价方式分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99" name="组合 98"/>
          <p:cNvGrpSpPr/>
          <p:nvPr>
            <p:custDataLst>
              <p:tags r:id="rId3"/>
            </p:custDataLst>
          </p:nvPr>
        </p:nvGrpSpPr>
        <p:grpSpPr>
          <a:xfrm>
            <a:off x="1161415" y="1804035"/>
            <a:ext cx="7817310" cy="4617775"/>
            <a:chOff x="1097" y="3556"/>
            <a:chExt cx="17007" cy="10470"/>
          </a:xfrm>
        </p:grpSpPr>
        <p:sp useBgFill="1">
          <p:nvSpPr>
            <p:cNvPr id="84" name="Rectangle 14_#color-804&amp;11267"/>
            <p:cNvSpPr/>
            <p:nvPr>
              <p:custDataLst>
                <p:tags r:id="rId4"/>
              </p:custDataLst>
            </p:nvPr>
          </p:nvSpPr>
          <p:spPr>
            <a:xfrm>
              <a:off x="12831" y="3930"/>
              <a:ext cx="5273" cy="9463"/>
            </a:xfrm>
            <a:prstGeom prst="roundRect">
              <a:avLst>
                <a:gd name="adj" fmla="val 9483"/>
              </a:avLst>
            </a:prstGeom>
            <a:ln w="3175" cap="flat" cmpd="sng" algn="ctr">
              <a:solidFill>
                <a:schemeClr val="accent1">
                  <a:alpha val="2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0" dist="76200" dir="5399999" algn="bl" rotWithShape="0">
                <a:schemeClr val="accent1">
                  <a:alpha val="20000"/>
                </a:schemeClr>
              </a:outerShdw>
            </a:effectLst>
          </p:spPr>
          <p:txBody>
            <a:bodyPr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Rectangle 14_#color-804&amp;11266"/>
            <p:cNvSpPr/>
            <p:nvPr>
              <p:custDataLst>
                <p:tags r:id="rId5"/>
              </p:custDataLst>
            </p:nvPr>
          </p:nvSpPr>
          <p:spPr>
            <a:xfrm>
              <a:off x="1097" y="3917"/>
              <a:ext cx="5273" cy="9517"/>
            </a:xfrm>
            <a:prstGeom prst="roundRect">
              <a:avLst>
                <a:gd name="adj" fmla="val 9483"/>
              </a:avLst>
            </a:prstGeom>
            <a:solidFill>
              <a:schemeClr val="bg1">
                <a:alpha val="69000"/>
              </a:schemeClr>
            </a:solidFill>
            <a:ln w="3175" cap="flat" cmpd="sng" algn="ctr">
              <a:solidFill>
                <a:schemeClr val="accent1">
                  <a:alpha val="2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0" dist="76200" dir="5399999" algn="bl" rotWithShape="0">
                <a:schemeClr val="accent1">
                  <a:alpha val="20000"/>
                </a:schemeClr>
              </a:outerShdw>
            </a:effectLst>
          </p:spPr>
          <p:txBody>
            <a:bodyPr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Rectangle 14_#color_$accent1_$accent2-804&amp;11259"/>
            <p:cNvSpPr/>
            <p:nvPr>
              <p:custDataLst>
                <p:tags r:id="rId6"/>
              </p:custDataLst>
            </p:nvPr>
          </p:nvSpPr>
          <p:spPr>
            <a:xfrm>
              <a:off x="6964" y="3556"/>
              <a:ext cx="5272" cy="10470"/>
            </a:xfrm>
            <a:prstGeom prst="roundRect">
              <a:avLst>
                <a:gd name="adj" fmla="val 9484"/>
              </a:avLst>
            </a:prstGeom>
            <a:gradFill>
              <a:gsLst>
                <a:gs pos="0">
                  <a:srgbClr val="285CA9"/>
                </a:gs>
                <a:gs pos="100000">
                  <a:srgbClr val="285CA9">
                    <a:alpha val="67000"/>
                  </a:srgbClr>
                </a:gs>
              </a:gsLst>
              <a:lin ang="21206433" scaled="0"/>
            </a:gradFill>
            <a:ln w="3175" cap="flat" cmpd="sng" algn="ctr">
              <a:solidFill>
                <a:schemeClr val="accent2">
                  <a:lumMod val="75000"/>
                  <a:alpha val="2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0" dist="101600" dir="5399998" algn="ctr" rotWithShape="0">
                <a:schemeClr val="accent2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/>
            <a:p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9" name="Rectangle 41749_#color_$accent1_$accent2-804&amp;11269"/>
            <p:cNvSpPr/>
            <p:nvPr>
              <p:custDataLst>
                <p:tags r:id="rId7"/>
              </p:custDataLst>
            </p:nvPr>
          </p:nvSpPr>
          <p:spPr>
            <a:xfrm>
              <a:off x="13505" y="5192"/>
              <a:ext cx="4599" cy="1325"/>
            </a:xfrm>
            <a:custGeom>
              <a:avLst/>
              <a:gdLst/>
              <a:ahLst/>
              <a:cxnLst/>
              <a:rect l="l" t="t" r="r" b="b"/>
              <a:pathLst>
                <a:path w="2871216" h="630936">
                  <a:moveTo>
                    <a:pt x="0" y="128016"/>
                  </a:moveTo>
                  <a:cubicBezTo>
                    <a:pt x="0" y="54864"/>
                    <a:pt x="54864" y="0"/>
                    <a:pt x="128016" y="0"/>
                  </a:cubicBezTo>
                  <a:lnTo>
                    <a:pt x="2871216" y="0"/>
                  </a:lnTo>
                  <a:lnTo>
                    <a:pt x="2871216" y="630936"/>
                  </a:lnTo>
                  <a:lnTo>
                    <a:pt x="128016" y="630936"/>
                  </a:lnTo>
                  <a:cubicBezTo>
                    <a:pt x="54864" y="630936"/>
                    <a:pt x="0" y="576072"/>
                    <a:pt x="0" y="512064"/>
                  </a:cubicBezTo>
                  <a:lnTo>
                    <a:pt x="0" y="128016"/>
                  </a:lnTo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0" scaled="0"/>
            </a:gradFill>
            <a:ln w="25400"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254000" dist="127000" dir="5400000" algn="ctr" rotWithShape="0">
                      <a:srgbClr val="000000">
                        <a:alpha val="40000"/>
                      </a:srgb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lIns="32400" tIns="108000" rIns="525600" bIns="0">
              <a:noAutofit/>
            </a:bodyPr>
            <a:p>
              <a:pPr algn="ctr"/>
              <a:r>
                <a:rPr lang="zh-CN" altLang="zh-CN" sz="24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定价</a:t>
              </a:r>
              <a:r>
                <a:rPr lang="zh-CN" altLang="zh-CN" sz="24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采购</a:t>
              </a:r>
              <a:endParaRPr lang="zh-CN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0" name="Rectangle 41748_#color_$accent1_$accent2-804&amp;11268"/>
            <p:cNvSpPr/>
            <p:nvPr>
              <p:custDataLst>
                <p:tags r:id="rId8"/>
              </p:custDataLst>
            </p:nvPr>
          </p:nvSpPr>
          <p:spPr>
            <a:xfrm>
              <a:off x="1771" y="5192"/>
              <a:ext cx="4599" cy="1325"/>
            </a:xfrm>
            <a:custGeom>
              <a:avLst/>
              <a:gdLst/>
              <a:ahLst/>
              <a:cxnLst/>
              <a:rect l="l" t="t" r="r" b="b"/>
              <a:pathLst>
                <a:path w="2871216" h="630936">
                  <a:moveTo>
                    <a:pt x="0" y="128016"/>
                  </a:moveTo>
                  <a:cubicBezTo>
                    <a:pt x="0" y="54864"/>
                    <a:pt x="54864" y="0"/>
                    <a:pt x="128016" y="0"/>
                  </a:cubicBezTo>
                  <a:lnTo>
                    <a:pt x="2871216" y="0"/>
                  </a:lnTo>
                  <a:lnTo>
                    <a:pt x="2871216" y="630936"/>
                  </a:lnTo>
                  <a:lnTo>
                    <a:pt x="128016" y="630936"/>
                  </a:lnTo>
                  <a:cubicBezTo>
                    <a:pt x="54864" y="630936"/>
                    <a:pt x="0" y="576072"/>
                    <a:pt x="0" y="512064"/>
                  </a:cubicBezTo>
                  <a:lnTo>
                    <a:pt x="0" y="128016"/>
                  </a:lnTo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0" scaled="0"/>
            </a:gradFill>
            <a:ln w="25400"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254000" dist="127000" dir="5400000" algn="ctr" rotWithShape="0">
                      <a:srgbClr val="000000">
                        <a:alpha val="40000"/>
                      </a:srgb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lIns="32400" tIns="108000" rIns="525600" bIns="0">
              <a:noAutofit/>
            </a:bodyPr>
            <a:p>
              <a:pPr algn="ctr"/>
              <a:r>
                <a:rPr lang="zh-CN" altLang="en-US" sz="24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比价</a:t>
              </a:r>
              <a:r>
                <a:rPr lang="zh-CN" altLang="en-US" sz="24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采购</a:t>
              </a:r>
              <a:endParaRPr lang="zh-CN" altLang="en-US" sz="2400" b="1">
                <a:solidFill>
                  <a:srgbClr val="FFFFFF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1" name="矩形 90"/>
            <p:cNvSpPr/>
            <p:nvPr>
              <p:custDataLst>
                <p:tags r:id="rId9"/>
              </p:custDataLst>
            </p:nvPr>
          </p:nvSpPr>
          <p:spPr>
            <a:xfrm>
              <a:off x="3347" y="4239"/>
              <a:ext cx="772" cy="709"/>
            </a:xfrm>
            <a:prstGeom prst="rect">
              <a:avLst/>
            </a:prstGeom>
            <a:noFill/>
          </p:spPr>
          <p:txBody>
            <a:bodyPr wrap="none" lIns="0" tIns="0" rIns="0" bIns="0" rtlCol="0" anchor="ctr"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ea"/>
                  <a:cs typeface="+mn-ea"/>
                  <a:sym typeface="+mn-ea"/>
                </a:rPr>
                <a:t>03</a:t>
              </a:r>
              <a:endParaRPr lang="en-US" altLang="zh-CN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2" name="矩形 91"/>
            <p:cNvSpPr/>
            <p:nvPr>
              <p:custDataLst>
                <p:tags r:id="rId10"/>
              </p:custDataLst>
            </p:nvPr>
          </p:nvSpPr>
          <p:spPr>
            <a:xfrm>
              <a:off x="15082" y="4239"/>
              <a:ext cx="772" cy="709"/>
            </a:xfrm>
            <a:prstGeom prst="rect">
              <a:avLst/>
            </a:prstGeom>
            <a:noFill/>
          </p:spPr>
          <p:txBody>
            <a:bodyPr wrap="none" lIns="0" tIns="0" rIns="0" bIns="0" rtlCol="0" anchor="ctr"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ea"/>
                  <a:cs typeface="+mn-ea"/>
                  <a:sym typeface="+mn-ea"/>
                </a:rPr>
                <a:t>05</a:t>
              </a:r>
              <a:endParaRPr lang="en-US" altLang="zh-CN"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3" name="矩形 92"/>
            <p:cNvSpPr/>
            <p:nvPr>
              <p:custDataLst>
                <p:tags r:id="rId11"/>
              </p:custDataLst>
            </p:nvPr>
          </p:nvSpPr>
          <p:spPr>
            <a:xfrm>
              <a:off x="13376" y="6878"/>
              <a:ext cx="4184" cy="206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采购价格由一方预先确定，另一方接受采购，如长期合作双方约定固定价格并在一定时期保持不变。</a:t>
              </a: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4" name="矩形 93"/>
            <p:cNvSpPr/>
            <p:nvPr>
              <p:custDataLst>
                <p:tags r:id="rId12"/>
              </p:custDataLst>
            </p:nvPr>
          </p:nvSpPr>
          <p:spPr>
            <a:xfrm>
              <a:off x="1641" y="6878"/>
              <a:ext cx="4184" cy="206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采购方综合比较供应商同类商品的价格、质量、服务等，择优确定供应商，相比询价采购更关注多方面因素。</a:t>
              </a: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5" name="矩形 94"/>
            <p:cNvSpPr/>
            <p:nvPr>
              <p:custDataLst>
                <p:tags r:id="rId13"/>
              </p:custDataLst>
            </p:nvPr>
          </p:nvSpPr>
          <p:spPr>
            <a:xfrm>
              <a:off x="9214" y="4239"/>
              <a:ext cx="772" cy="709"/>
            </a:xfrm>
            <a:prstGeom prst="rect">
              <a:avLst/>
            </a:prstGeom>
            <a:noFill/>
          </p:spPr>
          <p:txBody>
            <a:bodyPr wrap="none" lIns="0" tIns="0" rIns="0" bIns="0" rtlCol="0" anchor="ctr"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>
                  <a:solidFill>
                    <a:schemeClr val="tx2">
                      <a:lumMod val="10000"/>
                      <a:lumOff val="90000"/>
                    </a:schemeClr>
                  </a:solidFill>
                  <a:latin typeface="+mn-ea"/>
                  <a:cs typeface="+mn-ea"/>
                  <a:sym typeface="+mn-ea"/>
                </a:rPr>
                <a:t>04</a:t>
              </a:r>
              <a:endParaRPr lang="en-US" altLang="zh-CN" sz="2400" b="1">
                <a:solidFill>
                  <a:schemeClr val="tx2">
                    <a:lumMod val="10000"/>
                    <a:lumOff val="90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6" name="矩形 95"/>
            <p:cNvSpPr/>
            <p:nvPr>
              <p:custDataLst>
                <p:tags r:id="rId14"/>
              </p:custDataLst>
            </p:nvPr>
          </p:nvSpPr>
          <p:spPr>
            <a:xfrm>
              <a:off x="7508" y="6878"/>
              <a:ext cx="4184" cy="206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采购方与供应商面对面谈判，就商品价格、交易条件等</a:t>
              </a:r>
              <a:r>
                <a:rPr lang="zh-CN" altLang="en-US" dirty="0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协商达成一致。适用于采购商品规格特殊、市场供应商较少或需与供应商建立长期合作关系的情况。</a:t>
              </a:r>
              <a:endParaRPr lang="zh-CN" altLang="en-US" dirty="0">
                <a:solidFill>
                  <a:srgbClr val="FFFFFF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8" name="Rectangle 41747_#color-804&amp;11260"/>
            <p:cNvSpPr/>
            <p:nvPr>
              <p:custDataLst>
                <p:tags r:id="rId15"/>
              </p:custDataLst>
            </p:nvPr>
          </p:nvSpPr>
          <p:spPr>
            <a:xfrm>
              <a:off x="7637" y="5192"/>
              <a:ext cx="4599" cy="1325"/>
            </a:xfrm>
            <a:custGeom>
              <a:avLst/>
              <a:gdLst/>
              <a:ahLst/>
              <a:cxnLst/>
              <a:rect l="l" t="t" r="r" b="b"/>
              <a:pathLst>
                <a:path w="2871216" h="630936">
                  <a:moveTo>
                    <a:pt x="0" y="128016"/>
                  </a:moveTo>
                  <a:cubicBezTo>
                    <a:pt x="0" y="54864"/>
                    <a:pt x="54864" y="0"/>
                    <a:pt x="128016" y="0"/>
                  </a:cubicBezTo>
                  <a:lnTo>
                    <a:pt x="2871216" y="0"/>
                  </a:lnTo>
                  <a:lnTo>
                    <a:pt x="2871216" y="630936"/>
                  </a:lnTo>
                  <a:lnTo>
                    <a:pt x="128016" y="630936"/>
                  </a:lnTo>
                  <a:cubicBezTo>
                    <a:pt x="54864" y="630936"/>
                    <a:pt x="0" y="576072"/>
                    <a:pt x="0" y="512064"/>
                  </a:cubicBezTo>
                  <a:lnTo>
                    <a:pt x="0" y="128016"/>
                  </a:lnTo>
                </a:path>
              </a:pathLst>
            </a:custGeom>
            <a:solidFill>
              <a:schemeClr val="lt1"/>
            </a:solidFill>
          </p:spPr>
          <p:txBody>
            <a:bodyPr wrap="square" lIns="32400" tIns="108000" rIns="551688" bIns="0">
              <a:noAutofit/>
            </a:bodyPr>
            <a:p>
              <a:pPr algn="ctr"/>
              <a:r>
                <a:rPr lang="zh-CN" altLang="zh-CN" sz="2400" b="1" dirty="0"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议价采购</a:t>
              </a:r>
              <a:endParaRPr lang="zh-CN" altLang="zh-CN" sz="2400" b="1" dirty="0">
                <a:solidFill>
                  <a:srgbClr val="285CA9"/>
                </a:solidFill>
                <a:latin typeface="+mn-ea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52120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按时间维度分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35" name="组合 34"/>
          <p:cNvGrpSpPr/>
          <p:nvPr>
            <p:custDataLst>
              <p:tags r:id="rId3"/>
            </p:custDataLst>
          </p:nvPr>
        </p:nvGrpSpPr>
        <p:grpSpPr>
          <a:xfrm>
            <a:off x="1161415" y="2528582"/>
            <a:ext cx="4841240" cy="2211058"/>
            <a:chOff x="1097" y="2689"/>
            <a:chExt cx="17006" cy="7766"/>
          </a:xfrm>
        </p:grpSpPr>
        <p:sp>
          <p:nvSpPr>
            <p:cNvPr id="18" name="对象2"/>
            <p:cNvSpPr/>
            <p:nvPr>
              <p:custDataLst>
                <p:tags r:id="rId4"/>
              </p:custDataLst>
            </p:nvPr>
          </p:nvSpPr>
          <p:spPr>
            <a:xfrm>
              <a:off x="1097" y="3575"/>
              <a:ext cx="17006" cy="3086"/>
            </a:xfrm>
            <a:prstGeom prst="roundRect">
              <a:avLst>
                <a:gd name="adj" fmla="val 32478"/>
              </a:avLst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txBody>
            <a:bodyPr wrap="square"/>
            <a:p>
              <a:pPr algn="just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对象2"/>
            <p:cNvSpPr/>
            <p:nvPr>
              <p:custDataLst>
                <p:tags r:id="rId5"/>
              </p:custDataLst>
            </p:nvPr>
          </p:nvSpPr>
          <p:spPr>
            <a:xfrm>
              <a:off x="1097" y="3575"/>
              <a:ext cx="17006" cy="6040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txBody>
            <a:bodyPr wrap="square"/>
            <a:p>
              <a:pPr algn="just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对象9"/>
            <p:cNvSpPr/>
            <p:nvPr>
              <p:custDataLst>
                <p:tags r:id="rId6"/>
              </p:custDataLst>
            </p:nvPr>
          </p:nvSpPr>
          <p:spPr>
            <a:xfrm>
              <a:off x="2995" y="2689"/>
              <a:ext cx="13210" cy="1927"/>
            </a:xfrm>
            <a:prstGeom prst="roundRect">
              <a:avLst/>
            </a:prstGeom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0" scaled="0"/>
            </a:gradFill>
            <a:ln w="25400"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254000" dist="127000" dir="5400000" algn="ctr" rotWithShape="0">
                      <a:srgbClr val="000000">
                        <a:alpha val="40000"/>
                      </a:srgb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1" forceAA="0" compatLnSpc="1">
              <a:noAutofit/>
            </a:bodyPr>
            <a:p>
              <a:pPr lvl="0" algn="just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24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第四，按时间维度来分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  <a:sym typeface="+mn-ea"/>
              </a:endParaRPr>
            </a:p>
          </p:txBody>
        </p:sp>
        <p:sp>
          <p:nvSpPr>
            <p:cNvPr id="21" name="对象4"/>
            <p:cNvSpPr/>
            <p:nvPr>
              <p:custDataLst>
                <p:tags r:id="rId7"/>
              </p:custDataLst>
            </p:nvPr>
          </p:nvSpPr>
          <p:spPr>
            <a:xfrm>
              <a:off x="2996" y="5760"/>
              <a:ext cx="13209" cy="1928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1044000" numCol="1" spcCol="0" rtlCol="0" fromWordArt="0" anchor="ctr" anchorCtr="0" forceAA="0" compatLnSpc="1">
              <a:noAutofit/>
            </a:bodyPr>
            <a:p>
              <a:pPr lvl="0" algn="just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2000" dirty="0">
                  <a:solidFill>
                    <a:srgbClr val="262626"/>
                  </a:solidFill>
                  <a:latin typeface="+mn-ea"/>
                  <a:cs typeface="+mn-ea"/>
                  <a:sym typeface="+mn-ea"/>
                </a:rPr>
                <a:t>即期采购</a:t>
              </a:r>
              <a:endParaRPr lang="zh-CN" altLang="en-US" sz="2000" dirty="0">
                <a:solidFill>
                  <a:srgbClr val="262626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22" name="对象5"/>
            <p:cNvSpPr/>
            <p:nvPr>
              <p:custDataLst>
                <p:tags r:id="rId8"/>
              </p:custDataLst>
            </p:nvPr>
          </p:nvSpPr>
          <p:spPr>
            <a:xfrm>
              <a:off x="3223" y="6058"/>
              <a:ext cx="1331" cy="1332"/>
            </a:xfrm>
            <a:prstGeom prst="ellipse">
              <a:avLst/>
            </a:prstGeom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0" scaled="0"/>
            </a:gradFill>
            <a:ln w="25400"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254000" dist="127000" dir="5400000" algn="ctr" rotWithShape="0">
                      <a:srgbClr val="000000">
                        <a:alpha val="40000"/>
                      </a:srgb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none" numCol="1" spcCol="0" rtlCol="0" fromWordArt="0" anchor="ctr" anchorCtr="1" forceAA="0" compatLnSpc="1">
              <a:noAutofit/>
            </a:bodyPr>
            <a:p>
              <a:pPr lvl="0" algn="just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en-US" altLang="zh-CN" sz="20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1</a:t>
              </a:r>
              <a:endParaRPr lang="en-US" altLang="zh-CN" sz="2000" b="1" dirty="0">
                <a:solidFill>
                  <a:srgbClr val="FFFFFF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27" name="对象7"/>
            <p:cNvSpPr/>
            <p:nvPr>
              <p:custDataLst>
                <p:tags r:id="rId9"/>
              </p:custDataLst>
            </p:nvPr>
          </p:nvSpPr>
          <p:spPr>
            <a:xfrm>
              <a:off x="2996" y="8527"/>
              <a:ext cx="13209" cy="1928"/>
            </a:xfrm>
            <a:prstGeom prst="roundRect">
              <a:avLst/>
            </a:prstGeom>
            <a:solidFill>
              <a:schemeClr val="accent2">
                <a:lumMod val="10000"/>
                <a:lumOff val="9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1044000" tIns="46990" rIns="90170" bIns="46990" numCol="1" spcCol="0" rtlCol="0" fromWordArt="0" anchor="ctr" anchorCtr="0" forceAA="0" compatLnSpc="1">
              <a:noAutofit/>
            </a:bodyPr>
            <a:p>
              <a:pPr lvl="0" algn="just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2000" dirty="0">
                  <a:solidFill>
                    <a:srgbClr val="262626"/>
                  </a:solidFill>
                  <a:latin typeface="+mn-ea"/>
                  <a:cs typeface="+mn-ea"/>
                  <a:sym typeface="+mn-ea"/>
                </a:rPr>
                <a:t>远期采购</a:t>
              </a:r>
              <a:endParaRPr lang="zh-CN" altLang="en-US" sz="2000" dirty="0">
                <a:solidFill>
                  <a:srgbClr val="262626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4" name="对象8"/>
            <p:cNvSpPr/>
            <p:nvPr>
              <p:custDataLst>
                <p:tags r:id="rId10"/>
              </p:custDataLst>
            </p:nvPr>
          </p:nvSpPr>
          <p:spPr>
            <a:xfrm>
              <a:off x="3164" y="8825"/>
              <a:ext cx="1331" cy="1332"/>
            </a:xfrm>
            <a:prstGeom prst="ellipse">
              <a:avLst/>
            </a:prstGeom>
            <a:gradFill>
              <a:gsLst>
                <a:gs pos="0">
                  <a:schemeClr val="accent2">
                    <a:alpha val="100000"/>
                  </a:schemeClr>
                </a:gs>
                <a:gs pos="100000">
                  <a:schemeClr val="accent2">
                    <a:alpha val="100000"/>
                  </a:schemeClr>
                </a:gs>
              </a:gsLst>
              <a:lin ang="0" scaled="0"/>
            </a:gradFill>
            <a:ln w="25400"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254000" dist="127000" dir="5400000" algn="ctr" rotWithShape="0">
                      <a:srgbClr val="000000">
                        <a:alpha val="40000"/>
                      </a:srgb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none" lIns="90170" tIns="46990" rIns="90170" bIns="46990" numCol="1" spcCol="0" rtlCol="0" fromWordArt="0" anchor="ctr" anchorCtr="1" forceAA="0" compatLnSpc="1">
              <a:noAutofit/>
            </a:bodyPr>
            <a:p>
              <a:pPr lvl="0" algn="just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en-US" altLang="zh-CN" sz="20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2</a:t>
              </a:r>
              <a:endParaRPr lang="en-US" altLang="zh-CN" sz="2000" b="1" dirty="0">
                <a:solidFill>
                  <a:srgbClr val="FFFFFF"/>
                </a:solidFill>
                <a:latin typeface="+mn-ea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55079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按时间维度分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63" name="组合 62"/>
          <p:cNvGrpSpPr/>
          <p:nvPr>
            <p:custDataLst>
              <p:tags r:id="rId3"/>
            </p:custDataLst>
          </p:nvPr>
        </p:nvGrpSpPr>
        <p:grpSpPr>
          <a:xfrm>
            <a:off x="1163955" y="2078121"/>
            <a:ext cx="7995285" cy="3714212"/>
            <a:chOff x="1090" y="3273"/>
            <a:chExt cx="17020" cy="7907"/>
          </a:xfrm>
        </p:grpSpPr>
        <p:sp>
          <p:nvSpPr>
            <p:cNvPr id="53" name="矩形: 圆角 22"/>
            <p:cNvSpPr/>
            <p:nvPr>
              <p:custDataLst>
                <p:tags r:id="rId4"/>
              </p:custDataLst>
            </p:nvPr>
          </p:nvSpPr>
          <p:spPr>
            <a:xfrm>
              <a:off x="1090" y="3463"/>
              <a:ext cx="7994" cy="6411"/>
            </a:xfrm>
            <a:prstGeom prst="roundRect">
              <a:avLst>
                <a:gd name="adj" fmla="val 6347"/>
              </a:avLst>
            </a:prstGeom>
            <a:solidFill>
              <a:srgbClr val="FFFFFF">
                <a:alpha val="5000"/>
              </a:srgbClr>
            </a:solidFill>
            <a:ln w="15875">
              <a:noFill/>
            </a:ln>
            <a:effectLst>
              <a:outerShdw blurRad="279400" dist="228600" dir="2700000" algn="tl" rotWithShape="0">
                <a:schemeClr val="accent1">
                  <a:alpha val="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095" tIns="734060" rIns="342095" bIns="486410" rtlCol="0" anchor="ctr">
              <a:noAutofit/>
            </a:bodyPr>
            <a:p>
              <a:pPr algn="ctr">
                <a:lnSpc>
                  <a:spcPct val="150000"/>
                </a:lnSpc>
              </a:pPr>
              <a:endPara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4" name="矩形: 圆角 33"/>
            <p:cNvSpPr/>
            <p:nvPr>
              <p:custDataLst>
                <p:tags r:id="rId5"/>
              </p:custDataLst>
            </p:nvPr>
          </p:nvSpPr>
          <p:spPr>
            <a:xfrm>
              <a:off x="10116" y="3463"/>
              <a:ext cx="7994" cy="6410"/>
            </a:xfrm>
            <a:prstGeom prst="roundRect">
              <a:avLst>
                <a:gd name="adj" fmla="val 6347"/>
              </a:avLst>
            </a:prstGeom>
            <a:solidFill>
              <a:srgbClr val="FFFFFF">
                <a:alpha val="5000"/>
              </a:srgbClr>
            </a:solidFill>
            <a:ln w="15875">
              <a:noFill/>
            </a:ln>
            <a:effectLst>
              <a:outerShdw blurRad="279400" dist="228600" dir="2700000" algn="tl" rotWithShape="0">
                <a:schemeClr val="accent2">
                  <a:alpha val="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095" tIns="640080" rIns="342095" bIns="488315" rtlCol="0" anchor="ctr">
              <a:noAutofit/>
            </a:bodyPr>
            <a:p>
              <a:pPr algn="ctr">
                <a:lnSpc>
                  <a:spcPct val="150000"/>
                </a:lnSpc>
              </a:pPr>
              <a:endParaRPr lang="zh-CN" altLang="zh-CN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5" name="矩形: 圆角 2"/>
            <p:cNvSpPr/>
            <p:nvPr>
              <p:custDataLst>
                <p:tags r:id="rId6"/>
              </p:custDataLst>
            </p:nvPr>
          </p:nvSpPr>
          <p:spPr>
            <a:xfrm>
              <a:off x="1090" y="3461"/>
              <a:ext cx="7994" cy="7719"/>
            </a:xfrm>
            <a:prstGeom prst="roundRect">
              <a:avLst>
                <a:gd name="adj" fmla="val 6347"/>
              </a:avLst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accent1">
                  <a:lumMod val="40000"/>
                  <a:lumOff val="60000"/>
                  <a:alpha val="60000"/>
                </a:schemeClr>
              </a:solidFill>
            </a:ln>
            <a:effectLst>
              <a:outerShdw blurRad="279400" dist="228600" dir="2700000" algn="tl" rotWithShape="0">
                <a:schemeClr val="accent1">
                  <a:alpha val="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095" tIns="734060" rIns="342095" bIns="486410" rtlCol="0" anchor="ctr">
              <a:noAutofit/>
            </a:bodyPr>
            <a:p>
              <a:pPr algn="ctr">
                <a:lnSpc>
                  <a:spcPct val="150000"/>
                </a:lnSpc>
              </a:pPr>
              <a:r>
                <a:rPr lang="zh-C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为了满足当前需求而进行的即时采购，采购后很快就能投入使用。这种方式对时效性要求较高，用于解决短期的物资短缺问题。</a:t>
              </a:r>
              <a:endPara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6" name="任意多边形: 形状 28"/>
            <p:cNvSpPr/>
            <p:nvPr>
              <p:custDataLst>
                <p:tags r:id="rId7"/>
              </p:custDataLst>
            </p:nvPr>
          </p:nvSpPr>
          <p:spPr>
            <a:xfrm>
              <a:off x="2064" y="3273"/>
              <a:ext cx="6070" cy="1272"/>
            </a:xfrm>
            <a:prstGeom prst="round2SameRect">
              <a:avLst>
                <a:gd name="adj1" fmla="val 0"/>
                <a:gd name="adj2" fmla="val 31447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100000"/>
                  </a:schemeClr>
                </a:gs>
                <a:gs pos="69000">
                  <a:schemeClr val="accen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76200" dir="2700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FFFFFF"/>
                  </a:solidFill>
                  <a:uFillTx/>
                  <a:latin typeface="+mn-ea"/>
                  <a:cs typeface="+mn-ea"/>
                  <a:sym typeface="+mn-ea"/>
                </a:rPr>
                <a:t>即期采购</a:t>
              </a:r>
              <a:endParaRPr lang="zh-CN" altLang="en-US" sz="2400" dirty="0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7" name="等腰三角形 56"/>
            <p:cNvSpPr/>
            <p:nvPr>
              <p:custDataLst>
                <p:tags r:id="rId8"/>
              </p:custDataLst>
            </p:nvPr>
          </p:nvSpPr>
          <p:spPr>
            <a:xfrm>
              <a:off x="1798" y="3273"/>
              <a:ext cx="265" cy="18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8" name="等腰三角形 57"/>
            <p:cNvSpPr/>
            <p:nvPr>
              <p:custDataLst>
                <p:tags r:id="rId9"/>
              </p:custDataLst>
            </p:nvPr>
          </p:nvSpPr>
          <p:spPr>
            <a:xfrm flipH="1">
              <a:off x="8134" y="3273"/>
              <a:ext cx="265" cy="18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矩形: 圆角 35"/>
            <p:cNvSpPr/>
            <p:nvPr>
              <p:custDataLst>
                <p:tags r:id="rId10"/>
              </p:custDataLst>
            </p:nvPr>
          </p:nvSpPr>
          <p:spPr>
            <a:xfrm>
              <a:off x="10114" y="3462"/>
              <a:ext cx="7996" cy="7718"/>
            </a:xfrm>
            <a:prstGeom prst="roundRect">
              <a:avLst>
                <a:gd name="adj" fmla="val 6347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accent2">
                  <a:lumMod val="40000"/>
                  <a:lumOff val="60000"/>
                  <a:alpha val="60000"/>
                </a:schemeClr>
              </a:solidFill>
            </a:ln>
            <a:effectLst>
              <a:outerShdw blurRad="279400" dist="228600" dir="2700000" algn="tl" rotWithShape="0">
                <a:schemeClr val="accent2">
                  <a:alpha val="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095" tIns="640080" rIns="342095" bIns="488315" rtlCol="0" anchor="ctr">
              <a:noAutofit/>
            </a:bodyPr>
            <a:p>
              <a:pPr algn="ctr">
                <a:lnSpc>
                  <a:spcPct val="150000"/>
                </a:lnSpc>
              </a:pPr>
              <a:r>
                <a:rPr lang="zh-CN" altLang="zh-CN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为满足未来一段时间需求而进行</a:t>
              </a:r>
              <a:r>
                <a:rPr lang="zh-CN" altLang="zh-CN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提前</a:t>
              </a:r>
              <a:r>
                <a:rPr lang="zh-CN" altLang="zh-CN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采购，通过签订远期合同等方式确定采购数量和价格。有助于规避未来市场价格波动的风险，保障物资的稳定供应。</a:t>
              </a:r>
              <a:endParaRPr lang="zh-CN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60" name="任意多边形: 形状 36"/>
            <p:cNvSpPr/>
            <p:nvPr>
              <p:custDataLst>
                <p:tags r:id="rId11"/>
              </p:custDataLst>
            </p:nvPr>
          </p:nvSpPr>
          <p:spPr>
            <a:xfrm>
              <a:off x="11079" y="3273"/>
              <a:ext cx="6070" cy="1272"/>
            </a:xfrm>
            <a:prstGeom prst="round2SameRect">
              <a:avLst>
                <a:gd name="adj1" fmla="val 0"/>
                <a:gd name="adj2" fmla="val 31447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100000"/>
                  </a:schemeClr>
                </a:gs>
                <a:gs pos="66450">
                  <a:schemeClr val="accent2">
                    <a:alpha val="100000"/>
                  </a:schemeClr>
                </a:gs>
                <a:gs pos="100000">
                  <a:schemeClr val="accent2">
                    <a:alpha val="10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76200" dir="2700000" algn="tl" rotWithShape="0">
                <a:schemeClr val="accent2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>
                  <a:solidFill>
                    <a:srgbClr val="FFFFFF"/>
                  </a:solidFill>
                  <a:uFillTx/>
                  <a:latin typeface="+mn-ea"/>
                  <a:cs typeface="+mn-ea"/>
                  <a:sym typeface="+mn-ea"/>
                </a:rPr>
                <a:t>远期采购</a:t>
              </a:r>
              <a:endParaRPr lang="zh-CN" altLang="en-US" sz="2400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61" name="等腰三角形 60"/>
            <p:cNvSpPr/>
            <p:nvPr>
              <p:custDataLst>
                <p:tags r:id="rId12"/>
              </p:custDataLst>
            </p:nvPr>
          </p:nvSpPr>
          <p:spPr>
            <a:xfrm>
              <a:off x="10813" y="3273"/>
              <a:ext cx="265" cy="189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2" name="等腰三角形 61"/>
            <p:cNvSpPr/>
            <p:nvPr>
              <p:custDataLst>
                <p:tags r:id="rId13"/>
              </p:custDataLst>
            </p:nvPr>
          </p:nvSpPr>
          <p:spPr>
            <a:xfrm flipH="1">
              <a:off x="17148" y="3273"/>
              <a:ext cx="265" cy="189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圆角矩形 11"/>
          <p:cNvSpPr/>
          <p:nvPr/>
        </p:nvSpPr>
        <p:spPr>
          <a:xfrm>
            <a:off x="803275" y="2421255"/>
            <a:ext cx="5438775" cy="2453640"/>
          </a:xfrm>
          <a:prstGeom prst="roundRect">
            <a:avLst>
              <a:gd name="adj" fmla="val 4138"/>
            </a:avLst>
          </a:prstGeom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3690" y="657225"/>
            <a:ext cx="451231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空间维度分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03630" y="3329305"/>
            <a:ext cx="4725035" cy="12827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71120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根据采购活动发生的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空间范围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，可分为五种。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3630" y="253047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第五，按空间维度来分</a:t>
            </a:r>
            <a:endParaRPr lang="zh-CN" altLang="en-US" sz="2400" dirty="0">
              <a:ln>
                <a:noFill/>
                <a:prstDash val="sysDot"/>
              </a:ln>
              <a:solidFill>
                <a:srgbClr val="285CA9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8014970" y="1651635"/>
            <a:ext cx="3158490" cy="1746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83690" y="657225"/>
            <a:ext cx="629158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按空间维度分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pic>
        <p:nvPicPr>
          <p:cNvPr id="99" name="图片 98" descr="&amp;pky130_sjzg_VCG21f5d5216f3&amp;"/>
          <p:cNvPicPr>
            <a:picLocks noChangeAspect="1"/>
          </p:cNvPicPr>
          <p:nvPr/>
        </p:nvPicPr>
        <p:blipFill>
          <a:blip r:embed="rId4"/>
          <a:srcRect t="7412" b="10814"/>
          <a:stretch>
            <a:fillRect/>
          </a:stretch>
        </p:blipFill>
        <p:spPr>
          <a:xfrm>
            <a:off x="1054735" y="1656715"/>
            <a:ext cx="3136265" cy="1781175"/>
          </a:xfrm>
          <a:prstGeom prst="rect">
            <a:avLst/>
          </a:prstGeom>
        </p:spPr>
      </p:pic>
      <p:grpSp>
        <p:nvGrpSpPr>
          <p:cNvPr id="98" name="组合 97"/>
          <p:cNvGrpSpPr/>
          <p:nvPr>
            <p:custDataLst>
              <p:tags r:id="rId5"/>
            </p:custDataLst>
          </p:nvPr>
        </p:nvGrpSpPr>
        <p:grpSpPr>
          <a:xfrm>
            <a:off x="1054438" y="1651338"/>
            <a:ext cx="10123023" cy="4352589"/>
            <a:chOff x="1097" y="2917"/>
            <a:chExt cx="17008" cy="7313"/>
          </a:xfrm>
        </p:grpSpPr>
        <p:sp>
          <p:nvSpPr>
            <p:cNvPr id="25" name="矩形 24"/>
            <p:cNvSpPr/>
            <p:nvPr>
              <p:custDataLst>
                <p:tags r:id="rId6"/>
              </p:custDataLst>
            </p:nvPr>
          </p:nvSpPr>
          <p:spPr>
            <a:xfrm>
              <a:off x="1097" y="2917"/>
              <a:ext cx="5289" cy="7313"/>
            </a:xfrm>
            <a:prstGeom prst="rect">
              <a:avLst/>
            </a:prstGeom>
            <a:solidFill>
              <a:schemeClr val="tx1">
                <a:lumMod val="40000"/>
                <a:lumOff val="60000"/>
                <a:alpha val="15000"/>
              </a:schemeClr>
            </a:solidFill>
            <a:ln w="9525">
              <a:solidFill>
                <a:schemeClr val="tx1">
                  <a:lumMod val="40000"/>
                  <a:lumOff val="60000"/>
                  <a:alpha val="20000"/>
                </a:schemeClr>
              </a:solidFill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chemeClr val="bg1"/>
                </a:solidFill>
                <a:latin typeface="+mn-ea"/>
                <a:sym typeface="MiSans Normal" panose="00000500000000000000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7"/>
              </p:custDataLst>
            </p:nvPr>
          </p:nvSpPr>
          <p:spPr>
            <a:xfrm>
              <a:off x="6957" y="2917"/>
              <a:ext cx="5289" cy="731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>
                  <a:alpha val="50000"/>
                </a:schemeClr>
              </a:solidFill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chemeClr val="bg1"/>
                </a:solidFill>
                <a:latin typeface="+mn-ea"/>
                <a:sym typeface="MiSans Normal" panose="00000500000000000000" charset="-122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8"/>
              </p:custDataLst>
            </p:nvPr>
          </p:nvSpPr>
          <p:spPr>
            <a:xfrm>
              <a:off x="12816" y="2917"/>
              <a:ext cx="5289" cy="7313"/>
            </a:xfrm>
            <a:prstGeom prst="rect">
              <a:avLst/>
            </a:prstGeom>
            <a:solidFill>
              <a:schemeClr val="tx1">
                <a:lumMod val="40000"/>
                <a:lumOff val="60000"/>
                <a:alpha val="15000"/>
              </a:schemeClr>
            </a:solidFill>
            <a:ln w="9525">
              <a:solidFill>
                <a:schemeClr val="tx1">
                  <a:lumMod val="40000"/>
                  <a:lumOff val="60000"/>
                  <a:alpha val="20000"/>
                </a:schemeClr>
              </a:solidFill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chemeClr val="bg1"/>
                </a:solidFill>
                <a:latin typeface="+mn-ea"/>
                <a:sym typeface="MiSans Normal" panose="00000500000000000000" charset="-122"/>
              </a:endParaRPr>
            </a:p>
          </p:txBody>
        </p:sp>
        <p:sp>
          <p:nvSpPr>
            <p:cNvPr id="36" name="矩形 35"/>
            <p:cNvSpPr/>
            <p:nvPr>
              <p:custDataLst>
                <p:tags r:id="rId9"/>
              </p:custDataLst>
            </p:nvPr>
          </p:nvSpPr>
          <p:spPr>
            <a:xfrm>
              <a:off x="1659" y="6208"/>
              <a:ext cx="4191" cy="83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01 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国内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采购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7" name="矩形 36"/>
            <p:cNvSpPr/>
            <p:nvPr>
              <p:custDataLst>
                <p:tags r:id="rId10"/>
              </p:custDataLst>
            </p:nvPr>
          </p:nvSpPr>
          <p:spPr>
            <a:xfrm>
              <a:off x="1658" y="7205"/>
              <a:ext cx="4192" cy="28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tx1"/>
                  </a:solidFill>
                  <a:latin typeface="+mn-ea"/>
                  <a:cs typeface="+mn-ea"/>
                </a:rPr>
                <a:t>采购方在本国境内向本国企业采购。具有运输成本低、沟通方便、交货周期短等优势。</a:t>
              </a:r>
              <a:endParaRPr lang="zh-CN" altLang="en-US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11"/>
              </p:custDataLst>
            </p:nvPr>
          </p:nvSpPr>
          <p:spPr>
            <a:xfrm>
              <a:off x="7519" y="6208"/>
              <a:ext cx="4189" cy="83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FFFFFF"/>
                  </a:solidFill>
                  <a:latin typeface="+mn-ea"/>
                  <a:cs typeface="+mn-ea"/>
                </a:rPr>
                <a:t>02 </a:t>
              </a:r>
              <a:r>
                <a:rPr lang="zh-CN" altLang="en-US" sz="2400" b="1" dirty="0">
                  <a:solidFill>
                    <a:srgbClr val="FFFFFF"/>
                  </a:solidFill>
                  <a:latin typeface="+mn-ea"/>
                  <a:cs typeface="+mn-ea"/>
                </a:rPr>
                <a:t>国外</a:t>
              </a:r>
              <a:r>
                <a:rPr lang="zh-CN" altLang="en-US" sz="2400" b="1" dirty="0">
                  <a:solidFill>
                    <a:srgbClr val="FFFFFF"/>
                  </a:solidFill>
                  <a:latin typeface="+mn-ea"/>
                  <a:cs typeface="+mn-ea"/>
                </a:rPr>
                <a:t>采购</a:t>
              </a:r>
              <a:endParaRPr lang="zh-CN" altLang="en-US" sz="2400" b="1" dirty="0"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12"/>
              </p:custDataLst>
            </p:nvPr>
          </p:nvSpPr>
          <p:spPr>
            <a:xfrm>
              <a:off x="7517" y="7205"/>
              <a:ext cx="4233" cy="28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>
                  <a:solidFill>
                    <a:schemeClr val="bg1"/>
                  </a:solidFill>
                  <a:latin typeface="+mn-ea"/>
                  <a:cs typeface="+mn-ea"/>
                </a:rPr>
                <a:t>采购方从其他国家或地区采购，当国内市场无法满足需求或国外采购成本更低时，选</a:t>
              </a:r>
              <a:r>
                <a:rPr lang="zh-CN" altLang="en-US">
                  <a:solidFill>
                    <a:schemeClr val="bg1"/>
                  </a:solidFill>
                  <a:latin typeface="+mn-ea"/>
                  <a:cs typeface="+mn-ea"/>
                </a:rPr>
                <a:t>用该方式。</a:t>
              </a:r>
              <a:endParaRPr lang="zh-CN" altLang="en-US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41" name="矩形 40"/>
            <p:cNvSpPr/>
            <p:nvPr>
              <p:custDataLst>
                <p:tags r:id="rId13"/>
              </p:custDataLst>
            </p:nvPr>
          </p:nvSpPr>
          <p:spPr>
            <a:xfrm>
              <a:off x="13380" y="6208"/>
              <a:ext cx="4186" cy="83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03 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边境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采购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72" name="矩形 71"/>
            <p:cNvSpPr/>
            <p:nvPr>
              <p:custDataLst>
                <p:tags r:id="rId14"/>
              </p:custDataLst>
            </p:nvPr>
          </p:nvSpPr>
          <p:spPr>
            <a:xfrm>
              <a:off x="13377" y="7205"/>
              <a:ext cx="4192" cy="28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>
                  <a:solidFill>
                    <a:schemeClr val="tx1"/>
                  </a:solidFill>
                  <a:latin typeface="+mn-ea"/>
                  <a:cs typeface="+mn-ea"/>
                </a:rPr>
                <a:t>在两国或地区边境进行的采购，有地缘优势，交易流程相对简化。</a:t>
              </a:r>
              <a:endParaRPr lang="zh-CN" altLang="en-US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</p:grpSp>
      <p:pic>
        <p:nvPicPr>
          <p:cNvPr id="100" name="图片 99" descr="&amp;pky360_sjzg_VCG41N1031380944&amp;"/>
          <p:cNvPicPr>
            <a:picLocks noChangeAspect="1"/>
          </p:cNvPicPr>
          <p:nvPr/>
        </p:nvPicPr>
        <p:blipFill>
          <a:blip r:embed="rId15"/>
          <a:srcRect t="15373"/>
          <a:stretch>
            <a:fillRect/>
          </a:stretch>
        </p:blipFill>
        <p:spPr>
          <a:xfrm>
            <a:off x="4526915" y="1651635"/>
            <a:ext cx="3166745" cy="1786255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/>
          <p:nvPr/>
        </p:nvPicPr>
        <p:blipFill>
          <a:blip r:embed="rId1"/>
          <a:srcRect l="29089" r="2813"/>
          <a:stretch>
            <a:fillRect/>
          </a:stretch>
        </p:blipFill>
        <p:spPr>
          <a:xfrm>
            <a:off x="1468120" y="2317750"/>
            <a:ext cx="1332865" cy="1304290"/>
          </a:xfrm>
          <a:prstGeom prst="ellipse">
            <a:avLst/>
          </a:prstGeom>
        </p:spPr>
      </p:pic>
      <p:pic>
        <p:nvPicPr>
          <p:cNvPr id="3" name="图片 2" descr="标签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83690" y="657225"/>
            <a:ext cx="629158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按空间维度分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79" name="图片 78" descr="E:/设计素材图片2/yang-0TQyMgloraY-unsplash.jpgyang-0TQyMgloraY-unsplash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email"/>
          <a:srcRect l="34726" t="26919" r="34726" b="26919"/>
          <a:stretch>
            <a:fillRect/>
          </a:stretch>
        </p:blipFill>
        <p:spPr>
          <a:xfrm>
            <a:off x="1508760" y="4360545"/>
            <a:ext cx="1294765" cy="13042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63" h="5263">
                <a:moveTo>
                  <a:pt x="2631" y="0"/>
                </a:moveTo>
                <a:cubicBezTo>
                  <a:pt x="4085" y="0"/>
                  <a:pt x="5263" y="1178"/>
                  <a:pt x="5263" y="2631"/>
                </a:cubicBezTo>
                <a:cubicBezTo>
                  <a:pt x="5263" y="4085"/>
                  <a:pt x="4085" y="5263"/>
                  <a:pt x="2631" y="5263"/>
                </a:cubicBezTo>
                <a:cubicBezTo>
                  <a:pt x="1178" y="5263"/>
                  <a:pt x="0" y="4085"/>
                  <a:pt x="0" y="2631"/>
                </a:cubicBezTo>
                <a:cubicBezTo>
                  <a:pt x="0" y="1178"/>
                  <a:pt x="1178" y="0"/>
                  <a:pt x="2631" y="0"/>
                </a:cubicBezTo>
                <a:close/>
              </a:path>
            </a:pathLst>
          </a:custGeom>
          <a:ln w="6350">
            <a:solidFill>
              <a:srgbClr val="ADCDFC">
                <a:alpha val="20000"/>
              </a:srgbClr>
            </a:solidFill>
          </a:ln>
        </p:spPr>
      </p:pic>
      <p:grpSp>
        <p:nvGrpSpPr>
          <p:cNvPr id="58" name="组合 57"/>
          <p:cNvGrpSpPr/>
          <p:nvPr>
            <p:custDataLst>
              <p:tags r:id="rId6"/>
            </p:custDataLst>
          </p:nvPr>
        </p:nvGrpSpPr>
        <p:grpSpPr>
          <a:xfrm>
            <a:off x="1161415" y="2054225"/>
            <a:ext cx="7954290" cy="3887470"/>
            <a:chOff x="1082" y="3235"/>
            <a:chExt cx="13662" cy="6676"/>
          </a:xfrm>
        </p:grpSpPr>
        <p:sp>
          <p:nvSpPr>
            <p:cNvPr id="36" name="矩形: 圆角 12"/>
            <p:cNvSpPr/>
            <p:nvPr>
              <p:custDataLst>
                <p:tags r:id="rId7"/>
              </p:custDataLst>
            </p:nvPr>
          </p:nvSpPr>
          <p:spPr>
            <a:xfrm>
              <a:off x="1082" y="3235"/>
              <a:ext cx="13662" cy="3132"/>
            </a:xfrm>
            <a:prstGeom prst="roundRect">
              <a:avLst>
                <a:gd name="adj" fmla="val 13410"/>
              </a:avLst>
            </a:prstGeom>
            <a:noFill/>
            <a:ln w="9525">
              <a:solidFill>
                <a:schemeClr val="accent1">
                  <a:alpha val="4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087880" rIns="288290" rtlCol="0" anchor="ctr"/>
            <a:p>
              <a:pPr indent="0" algn="just" fontAlgn="auto">
                <a:lnSpc>
                  <a:spcPct val="150000"/>
                </a:lnSpc>
              </a:pPr>
              <a:endParaRPr lang="zh-CN" altLang="en-US" sz="20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0" name="矩形: 圆角 19"/>
            <p:cNvSpPr/>
            <p:nvPr>
              <p:custDataLst>
                <p:tags r:id="rId8"/>
              </p:custDataLst>
            </p:nvPr>
          </p:nvSpPr>
          <p:spPr>
            <a:xfrm>
              <a:off x="1082" y="6779"/>
              <a:ext cx="13662" cy="3132"/>
            </a:xfrm>
            <a:prstGeom prst="roundRect">
              <a:avLst>
                <a:gd name="adj" fmla="val 14312"/>
              </a:avLst>
            </a:prstGeom>
            <a:noFill/>
            <a:ln w="12700" cap="flat" cmpd="sng">
              <a:solidFill>
                <a:schemeClr val="accent1">
                  <a:alpha val="50000"/>
                </a:schemeClr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20000">
                        <a:schemeClr val="accent2">
                          <a:alpha val="100000"/>
                        </a:schemeClr>
                      </a:gs>
                      <a:gs pos="100000">
                        <a:schemeClr val="accent2">
                          <a:alpha val="80000"/>
                        </a:schemeClr>
                      </a:gs>
                    </a:gsLst>
                    <a:lin ang="15000000" scaled="0"/>
                  </a:gradFill>
                </a14:hiddenFill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087880" rIns="288290" rtlCol="0" anchor="ctr"/>
            <a:p>
              <a:pPr algn="just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0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6" name="矩形 55"/>
            <p:cNvSpPr/>
            <p:nvPr>
              <p:custDataLst>
                <p:tags r:id="rId9"/>
              </p:custDataLst>
            </p:nvPr>
          </p:nvSpPr>
          <p:spPr>
            <a:xfrm>
              <a:off x="4491" y="4341"/>
              <a:ext cx="9657" cy="1590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 anchor="ctr">
              <a:noAutofit/>
            </a:bodyPr>
            <a:p>
              <a:pPr algn="just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突破国家和地区限制，在全球找最合适供应商，有助于企业获优质低成本商品，提升竞争力。</a:t>
              </a:r>
              <a:endParaRPr lang="zh-CN" altLang="en-US" sz="20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57" name="矩形 56"/>
            <p:cNvSpPr/>
            <p:nvPr>
              <p:custDataLst>
                <p:tags r:id="rId10"/>
              </p:custDataLst>
            </p:nvPr>
          </p:nvSpPr>
          <p:spPr>
            <a:xfrm>
              <a:off x="4461" y="8067"/>
              <a:ext cx="9657" cy="1361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 anchor="ctr">
              <a:noAutofit/>
            </a:bodyPr>
            <a:p>
              <a:pPr algn="just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kern="0" dirty="0">
                  <a:ln>
                    <a:noFill/>
                    <a:prstDash val="sysDot"/>
                  </a:ln>
                  <a:solidFill>
                    <a:schemeClr val="tx1"/>
                  </a:solidFill>
                  <a:latin typeface="+mn-ea"/>
                  <a:cs typeface="+mn-ea"/>
                </a:rPr>
                <a:t>通过互联网平台采购，采购方和供应商用电子技术完成询价、报价、订单下达、付款等流程，打破空间限制，提高采购效率，降低成本。</a:t>
              </a:r>
              <a:endParaRPr lang="zh-CN" altLang="en-US" sz="20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3128645" y="2054225"/>
            <a:ext cx="596773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285CA9"/>
                </a:solidFill>
                <a:latin typeface="+mn-ea"/>
                <a:cs typeface="+mn-ea"/>
                <a:sym typeface="+mn-ea"/>
              </a:rPr>
              <a:t>04 </a:t>
            </a:r>
            <a:r>
              <a:rPr lang="zh-CN" altLang="en-US" sz="2400" b="1" dirty="0">
                <a:solidFill>
                  <a:srgbClr val="285CA9"/>
                </a:solidFill>
                <a:latin typeface="+mn-ea"/>
                <a:cs typeface="+mn-ea"/>
                <a:sym typeface="+mn-ea"/>
              </a:rPr>
              <a:t>全球采购</a:t>
            </a:r>
            <a:endParaRPr lang="zh-CN" altLang="en-US" sz="2400" b="1" dirty="0">
              <a:solidFill>
                <a:srgbClr val="285CA9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46425" y="4102735"/>
            <a:ext cx="5968365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40000"/>
              </a:lnSpc>
              <a:buClrTx/>
              <a:buSzTx/>
              <a:buFontTx/>
            </a:pPr>
            <a:r>
              <a:rPr lang="en-US" altLang="zh-CN" sz="2400" b="1" dirty="0">
                <a:solidFill>
                  <a:srgbClr val="285CA9"/>
                </a:solidFill>
                <a:latin typeface="+mn-ea"/>
                <a:cs typeface="+mn-ea"/>
                <a:sym typeface="+mn-ea"/>
              </a:rPr>
              <a:t>05 电子采购</a:t>
            </a:r>
            <a:endParaRPr lang="en-US" altLang="zh-CN" sz="2400" b="1" dirty="0">
              <a:solidFill>
                <a:srgbClr val="285CA9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圆角矩形 11"/>
          <p:cNvSpPr/>
          <p:nvPr/>
        </p:nvSpPr>
        <p:spPr>
          <a:xfrm>
            <a:off x="803275" y="2421255"/>
            <a:ext cx="5438775" cy="2453640"/>
          </a:xfrm>
          <a:prstGeom prst="roundRect">
            <a:avLst>
              <a:gd name="adj" fmla="val 4138"/>
            </a:avLst>
          </a:prstGeom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3690" y="657225"/>
            <a:ext cx="451231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按采购边界组织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03630" y="3329305"/>
            <a:ext cx="4725035" cy="12827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71120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按照采购组织的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集中程度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和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范围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可分为三种。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3630" y="253047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第六，按采购边界组织来分</a:t>
            </a:r>
            <a:endParaRPr lang="zh-CN" altLang="en-US" sz="2400" dirty="0">
              <a:ln>
                <a:noFill/>
                <a:prstDash val="sysDot"/>
              </a:ln>
              <a:solidFill>
                <a:srgbClr val="285CA9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84530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按采购边界组织分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32" name="圆角矩形 9"/>
          <p:cNvSpPr/>
          <p:nvPr>
            <p:custDataLst>
              <p:tags r:id="rId3"/>
            </p:custDataLst>
          </p:nvPr>
        </p:nvSpPr>
        <p:spPr>
          <a:xfrm>
            <a:off x="1691323" y="1610043"/>
            <a:ext cx="9491980" cy="114676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3" name="圆角矩形 32"/>
          <p:cNvSpPr/>
          <p:nvPr>
            <p:custDataLst>
              <p:tags r:id="rId4"/>
            </p:custDataLst>
          </p:nvPr>
        </p:nvSpPr>
        <p:spPr>
          <a:xfrm flipH="1">
            <a:off x="1924368" y="1778953"/>
            <a:ext cx="1965356" cy="8096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lt1"/>
                </a:solidFill>
                <a:latin typeface="+mn-ea"/>
                <a:cs typeface="+mn-ea"/>
                <a:sym typeface="+mn-ea"/>
              </a:rPr>
              <a:t>集中采购</a:t>
            </a:r>
            <a:endParaRPr lang="zh-CN" altLang="en-US" sz="24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4" name="矩形 33"/>
          <p:cNvSpPr/>
          <p:nvPr>
            <p:custDataLst>
              <p:tags r:id="rId5"/>
            </p:custDataLst>
          </p:nvPr>
        </p:nvSpPr>
        <p:spPr>
          <a:xfrm>
            <a:off x="4123373" y="1697673"/>
            <a:ext cx="6489200" cy="9715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企业或企业集团集中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采购权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到一个专门部门，进行统一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采购。集中采购能够降低采购成本，便于对采购活动进行统一管理和控制。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5" name="圆角矩形 9"/>
          <p:cNvSpPr/>
          <p:nvPr>
            <p:custDataLst>
              <p:tags r:id="rId6"/>
            </p:custDataLst>
          </p:nvPr>
        </p:nvSpPr>
        <p:spPr>
          <a:xfrm>
            <a:off x="1691323" y="3356293"/>
            <a:ext cx="9491980" cy="114676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7"/>
            </p:custDataLst>
          </p:nvPr>
        </p:nvSpPr>
        <p:spPr>
          <a:xfrm flipH="1">
            <a:off x="1924368" y="3525203"/>
            <a:ext cx="1965356" cy="80962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分散采购</a:t>
            </a:r>
            <a:endParaRPr lang="zh-CN" altLang="en-US" sz="2400" b="1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7" name="矩形 36"/>
          <p:cNvSpPr/>
          <p:nvPr>
            <p:custDataLst>
              <p:tags r:id="rId8"/>
            </p:custDataLst>
          </p:nvPr>
        </p:nvSpPr>
        <p:spPr>
          <a:xfrm>
            <a:off x="4123373" y="3443923"/>
            <a:ext cx="6489200" cy="9715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企业各需求部门自行采购。分散采购具有灵活性高、响应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速度快的特点，适用于各部门需求差异较大的情况。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8" name="圆角矩形 37"/>
          <p:cNvSpPr/>
          <p:nvPr>
            <p:custDataLst>
              <p:tags r:id="rId9"/>
            </p:custDataLst>
          </p:nvPr>
        </p:nvSpPr>
        <p:spPr>
          <a:xfrm>
            <a:off x="1691323" y="5102543"/>
            <a:ext cx="9491980" cy="114676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9" name="圆角矩形 38"/>
          <p:cNvSpPr/>
          <p:nvPr>
            <p:custDataLst>
              <p:tags r:id="rId10"/>
            </p:custDataLst>
          </p:nvPr>
        </p:nvSpPr>
        <p:spPr>
          <a:xfrm flipH="1">
            <a:off x="1924368" y="5271453"/>
            <a:ext cx="1965356" cy="8096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联合采购</a:t>
            </a:r>
            <a:endParaRPr lang="zh-CN" altLang="en-US" sz="2400" b="1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1"/>
            </p:custDataLst>
          </p:nvPr>
        </p:nvSpPr>
        <p:spPr>
          <a:xfrm>
            <a:off x="4123373" y="5190173"/>
            <a:ext cx="6489200" cy="9715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多个企业或组织联合进行采购活动。通过联合采购，企业可扩大采购规模，增强谈判能力，获得更优惠的采购价格和条件。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12"/>
            </p:custDataLst>
          </p:nvPr>
        </p:nvCxnSpPr>
        <p:spPr>
          <a:xfrm>
            <a:off x="1276668" y="2451418"/>
            <a:ext cx="0" cy="120985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序号"/>
          <p:cNvSpPr/>
          <p:nvPr>
            <p:custDataLst>
              <p:tags r:id="rId13"/>
            </p:custDataLst>
          </p:nvPr>
        </p:nvSpPr>
        <p:spPr>
          <a:xfrm>
            <a:off x="1008063" y="1915478"/>
            <a:ext cx="536400" cy="536400"/>
          </a:xfrm>
          <a:prstGeom prst="ellipse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1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4" name="序号"/>
          <p:cNvSpPr/>
          <p:nvPr>
            <p:custDataLst>
              <p:tags r:id="rId14"/>
            </p:custDataLst>
          </p:nvPr>
        </p:nvSpPr>
        <p:spPr>
          <a:xfrm>
            <a:off x="1008063" y="3661728"/>
            <a:ext cx="536400" cy="536400"/>
          </a:xfrm>
          <a:prstGeom prst="ellipse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2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5" name="序号"/>
          <p:cNvSpPr/>
          <p:nvPr>
            <p:custDataLst>
              <p:tags r:id="rId15"/>
            </p:custDataLst>
          </p:nvPr>
        </p:nvSpPr>
        <p:spPr>
          <a:xfrm>
            <a:off x="1008063" y="5407978"/>
            <a:ext cx="536400" cy="536400"/>
          </a:xfrm>
          <a:prstGeom prst="ellipse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3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46" name="直接连接符 45"/>
          <p:cNvCxnSpPr/>
          <p:nvPr>
            <p:custDataLst>
              <p:tags r:id="rId16"/>
            </p:custDataLst>
          </p:nvPr>
        </p:nvCxnSpPr>
        <p:spPr>
          <a:xfrm>
            <a:off x="1276668" y="4197668"/>
            <a:ext cx="0" cy="120985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7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圆角矩形 11"/>
          <p:cNvSpPr/>
          <p:nvPr/>
        </p:nvSpPr>
        <p:spPr>
          <a:xfrm>
            <a:off x="803275" y="2421255"/>
            <a:ext cx="5438775" cy="2453640"/>
          </a:xfrm>
          <a:prstGeom prst="roundRect">
            <a:avLst>
              <a:gd name="adj" fmla="val 4138"/>
            </a:avLst>
          </a:prstGeom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3690" y="657225"/>
            <a:ext cx="451231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按采购策略导向分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03630" y="3329305"/>
            <a:ext cx="4725035" cy="12827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71120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根据采购所遵循的策略和目标，可分为四种。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indent="711200" algn="just" fontAlgn="auto">
              <a:lnSpc>
                <a:spcPct val="150000"/>
              </a:lnSpc>
              <a:buClrTx/>
              <a:buSzTx/>
              <a:buFontTx/>
            </a:pP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3630" y="253047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indent="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4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第七，按采购策略导向来分</a:t>
            </a:r>
            <a:endParaRPr lang="zh-CN" altLang="en-US" sz="2400" dirty="0">
              <a:ln>
                <a:noFill/>
                <a:prstDash val="sysDot"/>
              </a:ln>
              <a:solidFill>
                <a:srgbClr val="285CA9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750570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按采购策略导向分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pic>
        <p:nvPicPr>
          <p:cNvPr id="44" name="图片 43" descr="&amp;pky340_sjzg_VCG41N2249205313&amp;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2157" b="13964"/>
          <a:stretch>
            <a:fillRect/>
          </a:stretch>
        </p:blipFill>
        <p:spPr>
          <a:xfrm>
            <a:off x="1160780" y="1732915"/>
            <a:ext cx="4058920" cy="1998980"/>
          </a:xfrm>
          <a:prstGeom prst="rect">
            <a:avLst/>
          </a:prstGeom>
        </p:spPr>
      </p:pic>
      <p:pic>
        <p:nvPicPr>
          <p:cNvPr id="45" name="图片 44"/>
          <p:cNvPicPr/>
          <p:nvPr/>
        </p:nvPicPr>
        <p:blipFill>
          <a:blip r:embed="rId5"/>
          <a:srcRect l="20804" r="7255"/>
          <a:stretch>
            <a:fillRect/>
          </a:stretch>
        </p:blipFill>
        <p:spPr>
          <a:xfrm>
            <a:off x="5220335" y="3730625"/>
            <a:ext cx="4058285" cy="2056765"/>
          </a:xfrm>
          <a:prstGeom prst="rect">
            <a:avLst/>
          </a:prstGeom>
        </p:spPr>
      </p:pic>
      <p:grpSp>
        <p:nvGrpSpPr>
          <p:cNvPr id="43" name="组合 42"/>
          <p:cNvGrpSpPr/>
          <p:nvPr>
            <p:custDataLst>
              <p:tags r:id="rId6"/>
            </p:custDataLst>
          </p:nvPr>
        </p:nvGrpSpPr>
        <p:grpSpPr>
          <a:xfrm>
            <a:off x="1161415" y="1825042"/>
            <a:ext cx="7892815" cy="3758910"/>
            <a:chOff x="1096" y="2580"/>
            <a:chExt cx="16538" cy="7877"/>
          </a:xfrm>
        </p:grpSpPr>
        <p:sp>
          <p:nvSpPr>
            <p:cNvPr id="35" name="矩形 34"/>
            <p:cNvSpPr/>
            <p:nvPr>
              <p:custDataLst>
                <p:tags r:id="rId7"/>
              </p:custDataLst>
            </p:nvPr>
          </p:nvSpPr>
          <p:spPr>
            <a:xfrm>
              <a:off x="1096" y="7912"/>
              <a:ext cx="8034" cy="254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ln>
                    <a:noFill/>
                    <a:prstDash val="sysDot"/>
                  </a:ln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以降低采购成本为主要目标，在采购过程中重点关注商品价格，通过各种方式寻求最低的采购价格。</a:t>
              </a:r>
              <a:endParaRPr lang="zh-CN" altLang="en-US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8"/>
              </p:custDataLst>
            </p:nvPr>
          </p:nvSpPr>
          <p:spPr>
            <a:xfrm>
              <a:off x="1096" y="6754"/>
              <a:ext cx="8034" cy="115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p>
              <a:pPr algn="l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n>
                    <a:noFill/>
                    <a:prstDash val="sysDot"/>
                  </a:ln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01 </a:t>
              </a:r>
              <a:r>
                <a:rPr lang="en-US" altLang="zh-CN" sz="2400" b="1" dirty="0">
                  <a:ln>
                    <a:noFill/>
                    <a:prstDash val="sysDot"/>
                  </a:ln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 </a:t>
              </a:r>
              <a:r>
                <a:rPr lang="zh-CN" altLang="en-US" sz="2400" b="1" dirty="0">
                  <a:ln>
                    <a:noFill/>
                    <a:prstDash val="sysDot"/>
                  </a:ln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成本导向的一般采购</a:t>
              </a:r>
              <a:endParaRPr lang="zh-CN" altLang="en-US" sz="2400" b="1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41" name="矩形 40"/>
            <p:cNvSpPr/>
            <p:nvPr>
              <p:custDataLst>
                <p:tags r:id="rId9"/>
              </p:custDataLst>
            </p:nvPr>
          </p:nvSpPr>
          <p:spPr>
            <a:xfrm>
              <a:off x="10071" y="3757"/>
              <a:ext cx="7563" cy="254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lvl="0" algn="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ln>
                    <a:noFill/>
                    <a:prstDash val="sysDot"/>
                  </a:ln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该采购方式覆盖全流程，关注总成本最低，如采购设备时考虑购买价格外，还考虑能耗、维修费等。</a:t>
              </a:r>
              <a:endParaRPr lang="zh-CN" altLang="en-US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10"/>
              </p:custDataLst>
            </p:nvPr>
          </p:nvSpPr>
          <p:spPr>
            <a:xfrm>
              <a:off x="10071" y="2580"/>
              <a:ext cx="7563" cy="116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p>
              <a:pPr algn="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n>
                    <a:noFill/>
                    <a:prstDash val="sysDot"/>
                  </a:ln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全生命周期采购</a:t>
              </a:r>
              <a:r>
                <a:rPr lang="en-US" altLang="zh-CN" sz="2400" b="1" dirty="0">
                  <a:ln>
                    <a:noFill/>
                    <a:prstDash val="sysDot"/>
                  </a:ln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 </a:t>
              </a:r>
              <a:r>
                <a:rPr lang="zh-CN" altLang="en-US" sz="2400" b="1" dirty="0">
                  <a:ln>
                    <a:noFill/>
                    <a:prstDash val="sysDot"/>
                  </a:ln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 </a:t>
              </a:r>
              <a:r>
                <a:rPr lang="zh-CN" altLang="en-US" sz="2400" b="1" dirty="0">
                  <a:ln>
                    <a:noFill/>
                    <a:prstDash val="sysDot"/>
                  </a:ln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02</a:t>
              </a:r>
              <a:endParaRPr lang="zh-CN" altLang="en-US" sz="2400" b="1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84530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按采购策略导向分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21" name="组合 20"/>
          <p:cNvGrpSpPr/>
          <p:nvPr>
            <p:custDataLst>
              <p:tags r:id="rId3"/>
            </p:custDataLst>
          </p:nvPr>
        </p:nvGrpSpPr>
        <p:grpSpPr>
          <a:xfrm>
            <a:off x="1161415" y="1668780"/>
            <a:ext cx="9857105" cy="4328838"/>
            <a:chOff x="1829" y="2628"/>
            <a:chExt cx="15523" cy="6383"/>
          </a:xfrm>
        </p:grpSpPr>
        <p:sp>
          <p:nvSpPr>
            <p:cNvPr id="10" name="矩形: 圆角 8"/>
            <p:cNvSpPr/>
            <p:nvPr>
              <p:custDataLst>
                <p:tags r:id="rId4"/>
              </p:custDataLst>
            </p:nvPr>
          </p:nvSpPr>
          <p:spPr>
            <a:xfrm>
              <a:off x="1861" y="2632"/>
              <a:ext cx="15491" cy="2949"/>
            </a:xfrm>
            <a:prstGeom prst="roundRect">
              <a:avLst>
                <a:gd name="adj" fmla="val 1088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ffectLst>
              <a:outerShdw blurRad="203200" dist="76200" dir="5400000" algn="t" rotWithShape="0">
                <a:schemeClr val="accent1"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1" name="正文"/>
            <p:cNvSpPr txBox="1"/>
            <p:nvPr>
              <p:custDataLst>
                <p:tags r:id="rId5"/>
              </p:custDataLst>
            </p:nvPr>
          </p:nvSpPr>
          <p:spPr>
            <a:xfrm>
              <a:off x="6023" y="3020"/>
              <a:ext cx="10996" cy="2172"/>
            </a:xfrm>
            <a:prstGeom prst="rect">
              <a:avLst/>
            </a:prstGeom>
            <a:noFill/>
          </p:spPr>
          <p:txBody>
            <a:bodyPr wrap="square" lIns="0" tIns="0" rIns="0" bIns="72000" rtlCol="0" anchor="ctr" anchorCtr="0"/>
            <a:lstStyle>
              <a:defPPr>
                <a:defRPr lang="zh-CN"/>
              </a:defPPr>
              <a:lvl1pPr indent="0" algn="just" fontAlgn="auto">
                <a:lnSpc>
                  <a:spcPct val="130000"/>
                </a:lnSpc>
                <a:spcAft>
                  <a:spcPts val="1000"/>
                </a:spcAft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中文正文" charset="0"/>
                </a:defRPr>
              </a:lvl1pPr>
            </a:lstStyle>
            <a:p>
              <a:pPr marL="0" marR="0" indent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1200" spc="130" dirty="0">
                  <a:solidFill>
                    <a:schemeClr val="tx1"/>
                  </a:solidFill>
                  <a:effectLst/>
                  <a:latin typeface="+mn-ea"/>
                  <a:cs typeface="mn-cs"/>
                </a:rPr>
                <a:t>将采购活动与企业战略目标相结合，通过与供应商建立长期稳定的合作关系，优化供应链，提升企业的核心竞争力。战略采购注重供应商的选择、合作与管理，以实现企业的长期发展目标。</a:t>
              </a:r>
              <a:endParaRPr lang="zh-CN" altLang="en-US" sz="2000" kern="1200" spc="130" dirty="0">
                <a:solidFill>
                  <a:schemeClr val="tx1"/>
                </a:solidFill>
                <a:effectLst/>
                <a:latin typeface="+mn-ea"/>
                <a:cs typeface="mn-cs"/>
              </a:endParaRPr>
            </a:p>
          </p:txBody>
        </p:sp>
        <p:sp>
          <p:nvSpPr>
            <p:cNvPr id="13" name="矩形: 圆角 9"/>
            <p:cNvSpPr/>
            <p:nvPr>
              <p:custDataLst>
                <p:tags r:id="rId6"/>
              </p:custDataLst>
            </p:nvPr>
          </p:nvSpPr>
          <p:spPr>
            <a:xfrm>
              <a:off x="1860" y="2628"/>
              <a:ext cx="3784" cy="2957"/>
            </a:xfrm>
            <a:prstGeom prst="roundRect">
              <a:avLst>
                <a:gd name="adj" fmla="val 10881"/>
              </a:avLst>
            </a:prstGeom>
            <a:gradFill flip="none" rotWithShape="1">
              <a:gsLst>
                <a:gs pos="69000">
                  <a:schemeClr val="accent1">
                    <a:alpha val="100000"/>
                  </a:schemeClr>
                </a:gs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27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400" b="1" dirty="0">
                  <a:ln>
                    <a:noFill/>
                    <a:prstDash val="sysDot"/>
                  </a:ln>
                  <a:solidFill>
                    <a:schemeClr val="bg1"/>
                  </a:solidFill>
                  <a:latin typeface="+mn-ea"/>
                  <a:cs typeface="+mn-ea"/>
                </a:rPr>
                <a:t>03 战略采购</a:t>
              </a:r>
              <a:endParaRPr lang="zh-CN" altLang="en-US" sz="2400" b="1" dirty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17" name="矩形: 圆角 12"/>
            <p:cNvSpPr/>
            <p:nvPr>
              <p:custDataLst>
                <p:tags r:id="rId7"/>
              </p:custDataLst>
            </p:nvPr>
          </p:nvSpPr>
          <p:spPr>
            <a:xfrm>
              <a:off x="1861" y="6061"/>
              <a:ext cx="15491" cy="2949"/>
            </a:xfrm>
            <a:prstGeom prst="roundRect">
              <a:avLst>
                <a:gd name="adj" fmla="val 10881"/>
              </a:avLst>
            </a:prstGeom>
            <a:solidFill>
              <a:srgbClr val="FFFFFF"/>
            </a:solidFill>
            <a:ln w="25400">
              <a:solidFill>
                <a:schemeClr val="accent2"/>
              </a:solidFill>
            </a:ln>
            <a:effectLst>
              <a:outerShdw blurRad="203200" dist="76200" dir="5400000" algn="t" rotWithShape="0">
                <a:schemeClr val="accent2"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8" name="正文"/>
            <p:cNvSpPr txBox="1"/>
            <p:nvPr>
              <p:custDataLst>
                <p:tags r:id="rId8"/>
              </p:custDataLst>
            </p:nvPr>
          </p:nvSpPr>
          <p:spPr>
            <a:xfrm>
              <a:off x="6022" y="6450"/>
              <a:ext cx="10997" cy="2172"/>
            </a:xfrm>
            <a:prstGeom prst="rect">
              <a:avLst/>
            </a:prstGeom>
            <a:noFill/>
          </p:spPr>
          <p:txBody>
            <a:bodyPr wrap="square" lIns="0" tIns="0" rIns="0" bIns="72000" rtlCol="0" anchor="ctr" anchorCtr="0"/>
            <a:lstStyle>
              <a:defPPr>
                <a:defRPr lang="zh-CN"/>
              </a:defPPr>
              <a:lvl1pPr indent="0" algn="just" fontAlgn="auto">
                <a:lnSpc>
                  <a:spcPct val="130000"/>
                </a:lnSpc>
                <a:spcAft>
                  <a:spcPts val="1000"/>
                </a:spcAft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中文正文" charset="0"/>
                </a:defRPr>
              </a:lvl1pPr>
            </a:lstStyle>
            <a:p>
              <a:pPr marL="0" marR="0" indent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1200" spc="130" dirty="0">
                  <a:solidFill>
                    <a:schemeClr val="tx1"/>
                  </a:solidFill>
                  <a:effectLst/>
                  <a:latin typeface="+mn-ea"/>
                  <a:cs typeface="mn-cs"/>
                </a:rPr>
                <a:t>在采购过程中考虑环境、社会和经济的可持续发展，选择符合环保要求、具有社会责任感的供应商和商品，以减少采购活动对环境的负面影响，促进社会的可持续发展。</a:t>
              </a:r>
              <a:endParaRPr lang="zh-CN" altLang="en-US" sz="2000" kern="1200" spc="130" dirty="0">
                <a:solidFill>
                  <a:schemeClr val="tx1"/>
                </a:solidFill>
                <a:effectLst/>
                <a:latin typeface="+mn-ea"/>
                <a:cs typeface="mn-cs"/>
              </a:endParaRPr>
            </a:p>
          </p:txBody>
        </p:sp>
        <p:sp>
          <p:nvSpPr>
            <p:cNvPr id="19" name="矩形: 圆角 11"/>
            <p:cNvSpPr/>
            <p:nvPr>
              <p:custDataLst>
                <p:tags r:id="rId9"/>
              </p:custDataLst>
            </p:nvPr>
          </p:nvSpPr>
          <p:spPr>
            <a:xfrm>
              <a:off x="1829" y="6054"/>
              <a:ext cx="3784" cy="2957"/>
            </a:xfrm>
            <a:prstGeom prst="roundRect">
              <a:avLst>
                <a:gd name="adj" fmla="val 10881"/>
              </a:avLst>
            </a:prstGeom>
            <a:gradFill flip="none" rotWithShape="1">
              <a:gsLst>
                <a:gs pos="69000">
                  <a:schemeClr val="accent2">
                    <a:alpha val="100000"/>
                  </a:schemeClr>
                </a:gs>
                <a:gs pos="0">
                  <a:schemeClr val="accent2">
                    <a:lumMod val="60000"/>
                    <a:lumOff val="40000"/>
                    <a:alpha val="100000"/>
                  </a:schemeClr>
                </a:gs>
              </a:gsLst>
              <a:lin ang="27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400" b="1" dirty="0">
                  <a:ln>
                    <a:noFill/>
                    <a:prstDash val="sysDot"/>
                  </a:ln>
                  <a:solidFill>
                    <a:schemeClr val="bg1"/>
                  </a:solidFill>
                  <a:latin typeface="+mn-ea"/>
                  <a:cs typeface="+mn-ea"/>
                </a:rPr>
                <a:t>04 可持续采购</a:t>
              </a:r>
              <a:endParaRPr lang="zh-CN" altLang="en-US" sz="2400" b="1" dirty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</p:grpSp>
    </p:spTree>
    <p:custDataLst>
      <p:tags r:id="rId10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小结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6" name="MH_Desc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12545" y="1831975"/>
            <a:ext cx="3085465" cy="3281045"/>
          </a:xfrm>
          <a:prstGeom prst="rect">
            <a:avLst/>
          </a:prstGeom>
          <a:solidFill>
            <a:schemeClr val="bg1">
              <a:alpha val="59000"/>
            </a:schemeClr>
          </a:solidFill>
          <a:ln w="9525">
            <a:solidFill>
              <a:srgbClr val="285CA9"/>
            </a:solidFill>
            <a:rou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SzTx/>
              <a:buNone/>
            </a:pPr>
            <a:endParaRPr lang="zh-CN" altLang="en-US" sz="2000" dirty="0">
              <a:latin typeface="微软雅黑" charset="-122"/>
              <a:ea typeface="微软雅黑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414520" y="3293110"/>
            <a:ext cx="996315" cy="29908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MH_Desc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45760" y="1832610"/>
            <a:ext cx="3084195" cy="3229610"/>
          </a:xfrm>
          <a:prstGeom prst="rect">
            <a:avLst/>
          </a:prstGeom>
          <a:solidFill>
            <a:schemeClr val="bg1">
              <a:alpha val="59000"/>
            </a:schemeClr>
          </a:solidFill>
          <a:ln w="9525">
            <a:solidFill>
              <a:srgbClr val="285CA9"/>
            </a:solidFill>
            <a:rou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indent="0" algn="ctr" eaLnBrk="1" hangingPunct="1">
              <a:lnSpc>
                <a:spcPct val="130000"/>
              </a:lnSpc>
              <a:buClrTx/>
              <a:buSzTx/>
              <a:buNone/>
            </a:pPr>
            <a:endParaRPr lang="zh-CN" altLang="en-US" sz="2000" dirty="0">
              <a:latin typeface="微软雅黑" charset="-122"/>
              <a:ea typeface="微软雅黑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2545" y="2047875"/>
            <a:ext cx="30854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auto">
              <a:buClrTx/>
              <a:buSzTx/>
              <a:buFontTx/>
            </a:pPr>
            <a:r>
              <a:rPr lang="zh-CN" altLang="en-US" sz="2400" b="1" dirty="0">
                <a:solidFill>
                  <a:srgbClr val="285CA9"/>
                </a:solidFill>
                <a:latin typeface="+mn-ea"/>
                <a:sym typeface="+mn-ea"/>
              </a:rPr>
              <a:t>采购方式</a:t>
            </a:r>
            <a:endParaRPr lang="zh-CN" altLang="en-US" sz="2400" b="1" dirty="0">
              <a:solidFill>
                <a:srgbClr val="285CA9"/>
              </a:solidFill>
              <a:latin typeface="+mn-ea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45760" y="2047875"/>
            <a:ext cx="30848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auto">
              <a:buClrTx/>
              <a:buSzTx/>
              <a:buFontTx/>
            </a:pPr>
            <a:r>
              <a:rPr lang="zh-CN" altLang="en-US" sz="2400" b="1" dirty="0">
                <a:solidFill>
                  <a:srgbClr val="285CA9"/>
                </a:solidFill>
                <a:latin typeface="+mn-ea"/>
                <a:sym typeface="+mn-ea"/>
              </a:rPr>
              <a:t>目标</a:t>
            </a:r>
            <a:endParaRPr lang="zh-CN" altLang="en-US" sz="2400" b="1" dirty="0">
              <a:solidFill>
                <a:srgbClr val="285CA9"/>
              </a:solidFill>
              <a:latin typeface="+mn-ea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61415" y="2879090"/>
            <a:ext cx="3238500" cy="193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采购物品类型 </a:t>
            </a:r>
            <a:endParaRPr lang="zh-CN" altLang="en-US" sz="2000" dirty="0">
              <a:latin typeface="微软雅黑" charset="-122"/>
              <a:ea typeface="微软雅黑" charset="-122"/>
            </a:endParaRPr>
          </a:p>
          <a:p>
            <a:pPr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金额大小 </a:t>
            </a:r>
            <a:endParaRPr lang="zh-CN" altLang="en-US" sz="2000" dirty="0">
              <a:latin typeface="微软雅黑" charset="-122"/>
              <a:ea typeface="微软雅黑" charset="-122"/>
            </a:endParaRPr>
          </a:p>
          <a:p>
            <a:pPr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 企业战略需求</a:t>
            </a:r>
            <a:endParaRPr lang="zh-CN" altLang="en-US" sz="2000" dirty="0">
              <a:latin typeface="微软雅黑" charset="-122"/>
              <a:ea typeface="微软雅黑" charset="-122"/>
            </a:endParaRPr>
          </a:p>
          <a:p>
            <a:pPr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……</a:t>
            </a:r>
            <a:endParaRPr lang="zh-CN" altLang="en-US" sz="2000" dirty="0">
              <a:latin typeface="微软雅黑" charset="-122"/>
              <a:ea typeface="微软雅黑" charset="-122"/>
            </a:endParaRPr>
          </a:p>
          <a:p>
            <a:pPr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综合判断选择</a:t>
            </a:r>
            <a:endParaRPr lang="zh-CN" altLang="en-US" sz="2000" dirty="0"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445760" y="2879090"/>
            <a:ext cx="3084830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提高采购效率</a:t>
            </a:r>
            <a:endParaRPr lang="zh-CN" altLang="en-US" sz="2000" dirty="0">
              <a:latin typeface="微软雅黑" charset="-122"/>
              <a:ea typeface="微软雅黑" charset="-122"/>
            </a:endParaRPr>
          </a:p>
          <a:p>
            <a:pPr indent="0"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降低采购成本</a:t>
            </a:r>
            <a:endParaRPr lang="zh-CN" altLang="en-US" sz="2000" dirty="0">
              <a:latin typeface="微软雅黑" charset="-122"/>
              <a:ea typeface="微软雅黑" charset="-122"/>
            </a:endParaRPr>
          </a:p>
          <a:p>
            <a:pPr indent="0"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保障企业运营与发展 </a:t>
            </a:r>
            <a:endParaRPr lang="zh-CN" altLang="en-US" sz="2000" dirty="0">
              <a:latin typeface="微软雅黑" charset="-122"/>
              <a:ea typeface="微软雅黑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74445" y="2881630"/>
            <a:ext cx="49098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40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采购</a:t>
            </a:r>
            <a:r>
              <a:rPr lang="zh-CN" altLang="en-US" sz="40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方式</a:t>
            </a:r>
            <a:endParaRPr lang="zh-CN" altLang="en-US" sz="4000" spc="5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任意多边形: 形状 10"/>
          <p:cNvSpPr/>
          <p:nvPr>
            <p:custDataLst>
              <p:tags r:id="rId1"/>
            </p:custDataLst>
          </p:nvPr>
        </p:nvSpPr>
        <p:spPr>
          <a:xfrm>
            <a:off x="827962" y="2203615"/>
            <a:ext cx="272484" cy="143822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4" name="任意多边形: 形状 14"/>
          <p:cNvSpPr/>
          <p:nvPr>
            <p:custDataLst>
              <p:tags r:id="rId2"/>
            </p:custDataLst>
          </p:nvPr>
        </p:nvSpPr>
        <p:spPr>
          <a:xfrm>
            <a:off x="827962" y="3173557"/>
            <a:ext cx="272484" cy="143822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5" name="任意多边形: 形状 18"/>
          <p:cNvSpPr/>
          <p:nvPr>
            <p:custDataLst>
              <p:tags r:id="rId3"/>
            </p:custDataLst>
          </p:nvPr>
        </p:nvSpPr>
        <p:spPr>
          <a:xfrm>
            <a:off x="827962" y="4142982"/>
            <a:ext cx="272484" cy="143822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6" name="直接连接符 65"/>
          <p:cNvCxnSpPr/>
          <p:nvPr>
            <p:custDataLst>
              <p:tags r:id="rId4"/>
            </p:custDataLst>
          </p:nvPr>
        </p:nvCxnSpPr>
        <p:spPr>
          <a:xfrm>
            <a:off x="1791197" y="3142085"/>
            <a:ext cx="0" cy="20574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>
            <p:custDataLst>
              <p:tags r:id="rId5"/>
            </p:custDataLst>
          </p:nvPr>
        </p:nvCxnSpPr>
        <p:spPr>
          <a:xfrm>
            <a:off x="1791197" y="2172660"/>
            <a:ext cx="0" cy="20574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>
            <p:custDataLst>
              <p:tags r:id="rId6"/>
            </p:custDataLst>
          </p:nvPr>
        </p:nvCxnSpPr>
        <p:spPr>
          <a:xfrm>
            <a:off x="1791197" y="4111511"/>
            <a:ext cx="0" cy="20574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5"/>
          <p:cNvSpPr txBox="1"/>
          <p:nvPr>
            <p:custDataLst>
              <p:tags r:id="rId7"/>
            </p:custDataLst>
          </p:nvPr>
        </p:nvSpPr>
        <p:spPr>
          <a:xfrm>
            <a:off x="965199" y="1870843"/>
            <a:ext cx="759911" cy="809734"/>
          </a:xfrm>
          <a:prstGeom prst="rect">
            <a:avLst/>
          </a:prstGeom>
          <a:noFill/>
        </p:spPr>
        <p:txBody>
          <a:bodyPr wrap="none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+mj-ea"/>
                <a:ea typeface="+mj-ea"/>
              </a:rPr>
              <a:t>01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0" name="文本框 7"/>
          <p:cNvSpPr txBox="1"/>
          <p:nvPr>
            <p:custDataLst>
              <p:tags r:id="rId8"/>
            </p:custDataLst>
          </p:nvPr>
        </p:nvSpPr>
        <p:spPr>
          <a:xfrm>
            <a:off x="1850390" y="2018665"/>
            <a:ext cx="4688205" cy="513715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采购分类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71" name="文本框 15"/>
          <p:cNvSpPr txBox="1"/>
          <p:nvPr>
            <p:custDataLst>
              <p:tags r:id="rId9"/>
            </p:custDataLst>
          </p:nvPr>
        </p:nvSpPr>
        <p:spPr>
          <a:xfrm>
            <a:off x="965199" y="2840268"/>
            <a:ext cx="759911" cy="809734"/>
          </a:xfrm>
          <a:prstGeom prst="rect">
            <a:avLst/>
          </a:prstGeom>
          <a:noFill/>
        </p:spPr>
        <p:txBody>
          <a:bodyPr wrap="none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+mj-ea"/>
                <a:ea typeface="+mj-ea"/>
              </a:rPr>
              <a:t>02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2" name="文本框 16"/>
          <p:cNvSpPr txBox="1"/>
          <p:nvPr>
            <p:custDataLst>
              <p:tags r:id="rId10"/>
            </p:custDataLst>
          </p:nvPr>
        </p:nvSpPr>
        <p:spPr>
          <a:xfrm>
            <a:off x="1850390" y="2988310"/>
            <a:ext cx="4688205" cy="513715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集中采购、分散采购与联合采购</a:t>
            </a:r>
            <a:endParaRPr lang="zh-CN" altLang="en-US" sz="28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73" name="文本框 23"/>
          <p:cNvSpPr txBox="1"/>
          <p:nvPr>
            <p:custDataLst>
              <p:tags r:id="rId11"/>
            </p:custDataLst>
          </p:nvPr>
        </p:nvSpPr>
        <p:spPr>
          <a:xfrm>
            <a:off x="965199" y="3810210"/>
            <a:ext cx="759911" cy="809734"/>
          </a:xfrm>
          <a:prstGeom prst="rect">
            <a:avLst/>
          </a:prstGeom>
          <a:noFill/>
        </p:spPr>
        <p:txBody>
          <a:bodyPr wrap="none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+mj-ea"/>
                <a:ea typeface="+mj-ea"/>
              </a:rPr>
              <a:t>03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4" name="文本框 24"/>
          <p:cNvSpPr txBox="1"/>
          <p:nvPr>
            <p:custDataLst>
              <p:tags r:id="rId12"/>
            </p:custDataLst>
          </p:nvPr>
        </p:nvSpPr>
        <p:spPr>
          <a:xfrm>
            <a:off x="1850390" y="3958590"/>
            <a:ext cx="4688205" cy="513715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JIT</a:t>
            </a:r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采购</a:t>
            </a:r>
            <a:endParaRPr lang="zh-CN" altLang="en-US" sz="28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19237" y="709526"/>
            <a:ext cx="35687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54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目</a:t>
            </a:r>
            <a:r>
              <a:rPr lang="en-US" altLang="zh-CN" sz="54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54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录</a:t>
            </a:r>
            <a:endParaRPr lang="zh-CN" altLang="en-US" sz="54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763270" y="1615440"/>
            <a:ext cx="50806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任意多边形: 形状 14"/>
          <p:cNvSpPr/>
          <p:nvPr>
            <p:custDataLst>
              <p:tags r:id="rId13"/>
            </p:custDataLst>
          </p:nvPr>
        </p:nvSpPr>
        <p:spPr>
          <a:xfrm>
            <a:off x="827962" y="5058872"/>
            <a:ext cx="272484" cy="143822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任意多边形: 形状 18"/>
          <p:cNvSpPr/>
          <p:nvPr>
            <p:custDataLst>
              <p:tags r:id="rId14"/>
            </p:custDataLst>
          </p:nvPr>
        </p:nvSpPr>
        <p:spPr>
          <a:xfrm>
            <a:off x="827962" y="6028297"/>
            <a:ext cx="272484" cy="143822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15"/>
            </p:custDataLst>
          </p:nvPr>
        </p:nvCxnSpPr>
        <p:spPr>
          <a:xfrm>
            <a:off x="1791197" y="5027400"/>
            <a:ext cx="0" cy="20574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16"/>
            </p:custDataLst>
          </p:nvPr>
        </p:nvCxnSpPr>
        <p:spPr>
          <a:xfrm>
            <a:off x="1791197" y="5996826"/>
            <a:ext cx="0" cy="20574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17"/>
            </p:custDataLst>
          </p:nvPr>
        </p:nvSpPr>
        <p:spPr>
          <a:xfrm>
            <a:off x="965199" y="4725583"/>
            <a:ext cx="759911" cy="809734"/>
          </a:xfrm>
          <a:prstGeom prst="rect">
            <a:avLst/>
          </a:prstGeom>
          <a:noFill/>
        </p:spPr>
        <p:txBody>
          <a:bodyPr wrap="none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+mj-ea"/>
                <a:ea typeface="+mj-ea"/>
              </a:rPr>
              <a:t>04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>
            <p:custDataLst>
              <p:tags r:id="rId18"/>
            </p:custDataLst>
          </p:nvPr>
        </p:nvSpPr>
        <p:spPr>
          <a:xfrm>
            <a:off x="1850390" y="4873625"/>
            <a:ext cx="4688205" cy="513715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电子采购</a:t>
            </a:r>
            <a:endParaRPr lang="zh-CN" altLang="en-US" sz="28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8" name="文本框 23"/>
          <p:cNvSpPr txBox="1"/>
          <p:nvPr>
            <p:custDataLst>
              <p:tags r:id="rId19"/>
            </p:custDataLst>
          </p:nvPr>
        </p:nvSpPr>
        <p:spPr>
          <a:xfrm>
            <a:off x="965199" y="5695525"/>
            <a:ext cx="759911" cy="809734"/>
          </a:xfrm>
          <a:prstGeom prst="rect">
            <a:avLst/>
          </a:prstGeom>
          <a:noFill/>
        </p:spPr>
        <p:txBody>
          <a:bodyPr wrap="none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+mj-ea"/>
                <a:ea typeface="+mj-ea"/>
              </a:rPr>
              <a:t>05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9" name="文本框 24"/>
          <p:cNvSpPr txBox="1"/>
          <p:nvPr>
            <p:custDataLst>
              <p:tags r:id="rId20"/>
            </p:custDataLst>
          </p:nvPr>
        </p:nvSpPr>
        <p:spPr>
          <a:xfrm>
            <a:off x="1850390" y="5843905"/>
            <a:ext cx="4688205" cy="513715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战略采购</a:t>
            </a:r>
            <a:endParaRPr lang="zh-CN" altLang="en-US" sz="28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10360" y="2008505"/>
            <a:ext cx="4257675" cy="681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32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采购</a:t>
            </a:r>
            <a:r>
              <a:rPr lang="zh-CN" altLang="en-US" sz="32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分类</a:t>
            </a:r>
            <a:endParaRPr lang="zh-CN" altLang="en-US" sz="32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10360" y="2701290"/>
            <a:ext cx="4258310" cy="2138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26670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latin typeface="+mn-ea"/>
              </a:rPr>
              <a:t>采购活动根据不同的划分标准可以分为多种类型；</a:t>
            </a:r>
            <a:endParaRPr lang="zh-CN" altLang="en-US" sz="2400">
              <a:latin typeface="+mn-ea"/>
            </a:endParaRPr>
          </a:p>
          <a:p>
            <a:pPr marL="342900" indent="-342900" defTabSz="26670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latin typeface="+mn-ea"/>
              </a:rPr>
              <a:t>掌握不同采购</a:t>
            </a:r>
            <a:r>
              <a:rPr lang="zh-CN" altLang="en-US" sz="2400">
                <a:latin typeface="+mn-ea"/>
              </a:rPr>
              <a:t>分类有助于系统理解采购管理全貌。</a:t>
            </a:r>
            <a:endParaRPr lang="zh-CN" altLang="en-US" sz="2400"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学习目标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 useBgFill="1">
        <p:nvSpPr>
          <p:cNvPr id="34" name="圆角矩形 33"/>
          <p:cNvSpPr/>
          <p:nvPr/>
        </p:nvSpPr>
        <p:spPr>
          <a:xfrm>
            <a:off x="1161415" y="1700530"/>
            <a:ext cx="6974840" cy="1158875"/>
          </a:xfrm>
          <a:prstGeom prst="roundRect">
            <a:avLst>
              <a:gd name="adj" fmla="val 7369"/>
            </a:avLst>
          </a:prstGeom>
          <a:ln w="9525" cap="rnd">
            <a:solidFill>
              <a:schemeClr val="tx1">
                <a:lumMod val="65000"/>
                <a:lumOff val="35000"/>
                <a:alpha val="20000"/>
              </a:schemeClr>
            </a:solidFill>
            <a:prstDash val="sysDash"/>
            <a:round/>
          </a:ln>
          <a:effectLst>
            <a:outerShdw blurRad="127000" dist="38100" dir="5400000" algn="t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 useBgFill="1">
        <p:nvSpPr>
          <p:cNvPr id="35" name="圆角矩形 34"/>
          <p:cNvSpPr/>
          <p:nvPr/>
        </p:nvSpPr>
        <p:spPr>
          <a:xfrm>
            <a:off x="1161415" y="1700530"/>
            <a:ext cx="6974840" cy="1158875"/>
          </a:xfrm>
          <a:prstGeom prst="roundRect">
            <a:avLst>
              <a:gd name="adj" fmla="val 7276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161415" y="1700530"/>
            <a:ext cx="6974840" cy="1158875"/>
          </a:xfrm>
          <a:prstGeom prst="roundRect">
            <a:avLst>
              <a:gd name="adj" fmla="val 7369"/>
            </a:avLst>
          </a:prstGeom>
          <a:gradFill>
            <a:gsLst>
              <a:gs pos="88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774190" y="1697990"/>
            <a:ext cx="6081395" cy="11658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</a:rPr>
              <a:t>理解各类采购的定义、特点及适用场景；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 useBgFill="1">
        <p:nvSpPr>
          <p:cNvPr id="27" name="圆角矩形 26"/>
          <p:cNvSpPr/>
          <p:nvPr/>
        </p:nvSpPr>
        <p:spPr>
          <a:xfrm>
            <a:off x="1161415" y="3188970"/>
            <a:ext cx="6974840" cy="1158875"/>
          </a:xfrm>
          <a:prstGeom prst="roundRect">
            <a:avLst>
              <a:gd name="adj" fmla="val 7369"/>
            </a:avLst>
          </a:prstGeom>
          <a:ln w="9525" cap="rnd">
            <a:solidFill>
              <a:schemeClr val="tx1">
                <a:lumMod val="65000"/>
                <a:lumOff val="35000"/>
                <a:alpha val="20000"/>
              </a:schemeClr>
            </a:solidFill>
            <a:prstDash val="sysDash"/>
            <a:round/>
          </a:ln>
          <a:effectLst>
            <a:outerShdw blurRad="127000" dist="38100" dir="5400000" algn="t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>
          <a:xfrm>
            <a:off x="1161415" y="3188970"/>
            <a:ext cx="6974840" cy="1158875"/>
          </a:xfrm>
          <a:prstGeom prst="roundRect">
            <a:avLst>
              <a:gd name="adj" fmla="val 7276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161415" y="3188970"/>
            <a:ext cx="6974840" cy="1158875"/>
          </a:xfrm>
          <a:prstGeom prst="roundRect">
            <a:avLst>
              <a:gd name="adj" fmla="val 7369"/>
            </a:avLst>
          </a:prstGeom>
          <a:gradFill>
            <a:gsLst>
              <a:gs pos="88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 useBgFill="1">
        <p:nvSpPr>
          <p:cNvPr id="38" name="圆角矩形 37"/>
          <p:cNvSpPr/>
          <p:nvPr/>
        </p:nvSpPr>
        <p:spPr>
          <a:xfrm>
            <a:off x="1161415" y="4677410"/>
            <a:ext cx="6974840" cy="1158875"/>
          </a:xfrm>
          <a:prstGeom prst="roundRect">
            <a:avLst>
              <a:gd name="adj" fmla="val 7369"/>
            </a:avLst>
          </a:prstGeom>
          <a:ln w="9525" cap="rnd">
            <a:solidFill>
              <a:schemeClr val="tx1">
                <a:lumMod val="65000"/>
                <a:lumOff val="35000"/>
                <a:alpha val="20000"/>
              </a:schemeClr>
            </a:solidFill>
            <a:prstDash val="sysDash"/>
            <a:round/>
          </a:ln>
          <a:effectLst>
            <a:outerShdw blurRad="127000" dist="38100" dir="5400000" algn="t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 useBgFill="1">
        <p:nvSpPr>
          <p:cNvPr id="41" name="圆角矩形 40"/>
          <p:cNvSpPr/>
          <p:nvPr/>
        </p:nvSpPr>
        <p:spPr>
          <a:xfrm>
            <a:off x="1161415" y="4677410"/>
            <a:ext cx="6974840" cy="1158875"/>
          </a:xfrm>
          <a:prstGeom prst="roundRect">
            <a:avLst>
              <a:gd name="adj" fmla="val 7276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161415" y="4677410"/>
            <a:ext cx="6974840" cy="1158875"/>
          </a:xfrm>
          <a:prstGeom prst="roundRect">
            <a:avLst>
              <a:gd name="adj" fmla="val 7369"/>
            </a:avLst>
          </a:prstGeom>
          <a:gradFill>
            <a:gsLst>
              <a:gs pos="88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4" name="等腰三角形 43"/>
          <p:cNvSpPr/>
          <p:nvPr/>
        </p:nvSpPr>
        <p:spPr>
          <a:xfrm rot="5400000">
            <a:off x="1135380" y="2120265"/>
            <a:ext cx="370840" cy="3194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5400000">
            <a:off x="1135380" y="3608705"/>
            <a:ext cx="370840" cy="3194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5400000">
            <a:off x="1135380" y="5096510"/>
            <a:ext cx="370840" cy="3194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1691005" y="3288665"/>
            <a:ext cx="6163945" cy="9588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just">
              <a:lnSpc>
                <a:spcPct val="130000"/>
              </a:lnSpc>
              <a:buClrTx/>
              <a:buSzTx/>
              <a:buFontTx/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能够区分不同的采购类型，并能根据实际场景，比如采购金额、商品特性等，选择合适的采购类型；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691005" y="5040630"/>
            <a:ext cx="6163945" cy="4178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just">
              <a:lnSpc>
                <a:spcPct val="100000"/>
              </a:lnSpc>
              <a:buClrTx/>
              <a:buSzTx/>
              <a:buFontTx/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培养系统思维，认识到采购分类与业务需求的适配性，不是一成不变的。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重难点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23" name="形状21"/>
          <p:cNvSpPr/>
          <p:nvPr/>
        </p:nvSpPr>
        <p:spPr>
          <a:xfrm>
            <a:off x="5983150" y="2050097"/>
            <a:ext cx="1759694" cy="31155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852" h="682">
                <a:moveTo>
                  <a:pt x="3309" y="0"/>
                </a:moveTo>
                <a:cubicBezTo>
                  <a:pt x="3568" y="0"/>
                  <a:pt x="3784" y="275"/>
                  <a:pt x="3847" y="648"/>
                </a:cubicBezTo>
                <a:lnTo>
                  <a:pt x="3852" y="682"/>
                </a:lnTo>
                <a:lnTo>
                  <a:pt x="3259" y="682"/>
                </a:lnTo>
                <a:lnTo>
                  <a:pt x="3259" y="4"/>
                </a:lnTo>
                <a:lnTo>
                  <a:pt x="3266" y="2"/>
                </a:lnTo>
                <a:cubicBezTo>
                  <a:pt x="3280" y="1"/>
                  <a:pt x="3295" y="0"/>
                  <a:pt x="3309" y="0"/>
                </a:cubicBezTo>
                <a:close/>
                <a:moveTo>
                  <a:pt x="543" y="0"/>
                </a:moveTo>
                <a:cubicBezTo>
                  <a:pt x="284" y="0"/>
                  <a:pt x="68" y="275"/>
                  <a:pt x="5" y="648"/>
                </a:cubicBezTo>
                <a:lnTo>
                  <a:pt x="0" y="682"/>
                </a:lnTo>
                <a:lnTo>
                  <a:pt x="593" y="682"/>
                </a:lnTo>
                <a:lnTo>
                  <a:pt x="593" y="4"/>
                </a:lnTo>
                <a:lnTo>
                  <a:pt x="586" y="2"/>
                </a:lnTo>
                <a:cubicBezTo>
                  <a:pt x="572" y="1"/>
                  <a:pt x="557" y="0"/>
                  <a:pt x="543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24" name="矩形2"/>
          <p:cNvSpPr/>
          <p:nvPr/>
        </p:nvSpPr>
        <p:spPr>
          <a:xfrm>
            <a:off x="5097780" y="2231390"/>
            <a:ext cx="3602355" cy="3037840"/>
          </a:xfrm>
          <a:prstGeom prst="roundRect">
            <a:avLst>
              <a:gd name="adj" fmla="val 1489"/>
            </a:avLst>
          </a:prstGeom>
          <a:ln w="6350">
            <a:solidFill>
              <a:schemeClr val="accent2">
                <a:alpha val="13000"/>
              </a:schemeClr>
            </a:solidFill>
          </a:ln>
          <a:effectLst>
            <a:outerShdw blurRad="4826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6" name="矩形2"/>
          <p:cNvSpPr/>
          <p:nvPr/>
        </p:nvSpPr>
        <p:spPr>
          <a:xfrm>
            <a:off x="5097780" y="2231390"/>
            <a:ext cx="3602355" cy="3037840"/>
          </a:xfrm>
          <a:prstGeom prst="roundRect">
            <a:avLst>
              <a:gd name="adj" fmla="val 1489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2" name="形状21"/>
          <p:cNvSpPr/>
          <p:nvPr/>
        </p:nvSpPr>
        <p:spPr>
          <a:xfrm>
            <a:off x="1990340" y="2050097"/>
            <a:ext cx="1760151" cy="31155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853" h="682">
                <a:moveTo>
                  <a:pt x="3310" y="0"/>
                </a:moveTo>
                <a:cubicBezTo>
                  <a:pt x="3569" y="0"/>
                  <a:pt x="3785" y="275"/>
                  <a:pt x="3848" y="648"/>
                </a:cubicBezTo>
                <a:lnTo>
                  <a:pt x="3853" y="682"/>
                </a:lnTo>
                <a:lnTo>
                  <a:pt x="3260" y="682"/>
                </a:lnTo>
                <a:lnTo>
                  <a:pt x="3260" y="4"/>
                </a:lnTo>
                <a:lnTo>
                  <a:pt x="3267" y="2"/>
                </a:lnTo>
                <a:cubicBezTo>
                  <a:pt x="3281" y="1"/>
                  <a:pt x="3296" y="0"/>
                  <a:pt x="3310" y="0"/>
                </a:cubicBezTo>
                <a:close/>
                <a:moveTo>
                  <a:pt x="543" y="0"/>
                </a:moveTo>
                <a:cubicBezTo>
                  <a:pt x="284" y="0"/>
                  <a:pt x="68" y="275"/>
                  <a:pt x="5" y="648"/>
                </a:cubicBezTo>
                <a:lnTo>
                  <a:pt x="0" y="682"/>
                </a:lnTo>
                <a:lnTo>
                  <a:pt x="593" y="682"/>
                </a:lnTo>
                <a:lnTo>
                  <a:pt x="593" y="4"/>
                </a:lnTo>
                <a:lnTo>
                  <a:pt x="586" y="2"/>
                </a:lnTo>
                <a:cubicBezTo>
                  <a:pt x="572" y="1"/>
                  <a:pt x="557" y="0"/>
                  <a:pt x="543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33" name="矩形2"/>
          <p:cNvSpPr/>
          <p:nvPr/>
        </p:nvSpPr>
        <p:spPr>
          <a:xfrm>
            <a:off x="1104900" y="2231390"/>
            <a:ext cx="3602355" cy="3037840"/>
          </a:xfrm>
          <a:prstGeom prst="roundRect">
            <a:avLst>
              <a:gd name="adj" fmla="val 1489"/>
            </a:avLst>
          </a:prstGeom>
          <a:ln w="6350">
            <a:solidFill>
              <a:schemeClr val="accent1">
                <a:alpha val="13000"/>
              </a:schemeClr>
            </a:solidFill>
          </a:ln>
          <a:effectLst>
            <a:outerShdw blurRad="4826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5" name="矩形2"/>
          <p:cNvSpPr/>
          <p:nvPr/>
        </p:nvSpPr>
        <p:spPr>
          <a:xfrm>
            <a:off x="1105535" y="2231390"/>
            <a:ext cx="3601085" cy="3037840"/>
          </a:xfrm>
          <a:prstGeom prst="roundRect">
            <a:avLst>
              <a:gd name="adj" fmla="val 1489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97280" y="5140325"/>
            <a:ext cx="3620770" cy="129540"/>
          </a:xfrm>
          <a:prstGeom prst="roundRect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4" name="图形 6"/>
          <p:cNvSpPr/>
          <p:nvPr/>
        </p:nvSpPr>
        <p:spPr>
          <a:xfrm>
            <a:off x="2219210" y="2050554"/>
            <a:ext cx="1302411" cy="540425"/>
          </a:xfrm>
          <a:custGeom>
            <a:avLst/>
            <a:gdLst>
              <a:gd name="connsiteX0" fmla="*/ 1222820 w 1222819"/>
              <a:gd name="connsiteY0" fmla="*/ 0 h 526541"/>
              <a:gd name="connsiteX1" fmla="*/ 611410 w 1222819"/>
              <a:gd name="connsiteY1" fmla="*/ 526542 h 526541"/>
              <a:gd name="connsiteX2" fmla="*/ 0 w 1222819"/>
              <a:gd name="connsiteY2" fmla="*/ 0 h 526541"/>
              <a:gd name="connsiteX3" fmla="*/ 1222820 w 1222819"/>
              <a:gd name="connsiteY3" fmla="*/ 0 h 5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819" h="526541">
                <a:moveTo>
                  <a:pt x="1222820" y="0"/>
                </a:moveTo>
                <a:cubicBezTo>
                  <a:pt x="1222820" y="290798"/>
                  <a:pt x="949071" y="526542"/>
                  <a:pt x="611410" y="526542"/>
                </a:cubicBezTo>
                <a:cubicBezTo>
                  <a:pt x="273749" y="526542"/>
                  <a:pt x="0" y="290798"/>
                  <a:pt x="0" y="0"/>
                </a:cubicBezTo>
                <a:lnTo>
                  <a:pt x="1222820" y="0"/>
                </a:lnTo>
                <a:close/>
              </a:path>
            </a:pathLst>
          </a:custGeom>
          <a:gradFill>
            <a:gsLst>
              <a:gs pos="16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39700" dist="101600" dir="5400000" algn="t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3200" b="1">
                <a:solidFill>
                  <a:prstClr val="white"/>
                </a:solidFill>
                <a:ea typeface="汉仪中黑S" panose="00020600040101010101" pitchFamily="18" charset="-122"/>
                <a:sym typeface="+mn-ea"/>
              </a:rPr>
              <a:t>01</a:t>
            </a:r>
            <a:endParaRPr lang="en-US" altLang="zh-CN" sz="3200" b="1">
              <a:solidFill>
                <a:prstClr val="white"/>
              </a:solidFill>
              <a:ea typeface="汉仪中黑S" panose="00020600040101010101" pitchFamily="18" charset="-122"/>
              <a:sym typeface="+mn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608722" y="3385175"/>
            <a:ext cx="502920" cy="0"/>
          </a:xfrm>
          <a:prstGeom prst="line">
            <a:avLst/>
          </a:prstGeom>
          <a:ln w="25400" cap="rnd">
            <a:solidFill>
              <a:schemeClr val="accent1">
                <a:alpha val="57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1388745" y="2824480"/>
            <a:ext cx="2952750" cy="38925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重点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089525" y="5140325"/>
            <a:ext cx="3620770" cy="129540"/>
          </a:xfrm>
          <a:prstGeom prst="roundRect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29" name="图形 6"/>
          <p:cNvSpPr/>
          <p:nvPr/>
        </p:nvSpPr>
        <p:spPr>
          <a:xfrm>
            <a:off x="6212020" y="2050554"/>
            <a:ext cx="1302411" cy="540425"/>
          </a:xfrm>
          <a:custGeom>
            <a:avLst/>
            <a:gdLst>
              <a:gd name="connsiteX0" fmla="*/ 1222820 w 1222819"/>
              <a:gd name="connsiteY0" fmla="*/ 0 h 526541"/>
              <a:gd name="connsiteX1" fmla="*/ 611410 w 1222819"/>
              <a:gd name="connsiteY1" fmla="*/ 526542 h 526541"/>
              <a:gd name="connsiteX2" fmla="*/ 0 w 1222819"/>
              <a:gd name="connsiteY2" fmla="*/ 0 h 526541"/>
              <a:gd name="connsiteX3" fmla="*/ 1222820 w 1222819"/>
              <a:gd name="connsiteY3" fmla="*/ 0 h 5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819" h="526541">
                <a:moveTo>
                  <a:pt x="1222820" y="0"/>
                </a:moveTo>
                <a:cubicBezTo>
                  <a:pt x="1222820" y="290798"/>
                  <a:pt x="949071" y="526542"/>
                  <a:pt x="611410" y="526542"/>
                </a:cubicBezTo>
                <a:cubicBezTo>
                  <a:pt x="273749" y="526542"/>
                  <a:pt x="0" y="290798"/>
                  <a:pt x="0" y="0"/>
                </a:cubicBezTo>
                <a:lnTo>
                  <a:pt x="1222820" y="0"/>
                </a:lnTo>
                <a:close/>
              </a:path>
            </a:pathLst>
          </a:custGeom>
          <a:gradFill>
            <a:gsLst>
              <a:gs pos="1600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39700" dist="101600" dir="5400000" algn="t" rotWithShape="0">
              <a:schemeClr val="accent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3200" b="1">
                <a:solidFill>
                  <a:prstClr val="white"/>
                </a:solidFill>
                <a:ea typeface="汉仪中黑S" panose="00020600040101010101" pitchFamily="18" charset="-122"/>
                <a:sym typeface="+mn-ea"/>
              </a:rPr>
              <a:t>02</a:t>
            </a:r>
            <a:endParaRPr lang="en-US" altLang="zh-CN" sz="3200" b="1">
              <a:solidFill>
                <a:prstClr val="white"/>
              </a:solidFill>
              <a:ea typeface="汉仪中黑S" panose="00020600040101010101" pitchFamily="18" charset="-122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601532" y="3422635"/>
            <a:ext cx="502920" cy="0"/>
          </a:xfrm>
          <a:prstGeom prst="line">
            <a:avLst/>
          </a:prstGeom>
          <a:ln w="25400" cap="rnd">
            <a:solidFill>
              <a:schemeClr val="accent2">
                <a:alpha val="57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381625" y="2861945"/>
            <a:ext cx="2952750" cy="3892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zh-CN" altLang="en-US" sz="2800">
                <a:solidFill>
                  <a:schemeClr val="accent2"/>
                </a:solidFill>
                <a:latin typeface="+mj-ea"/>
                <a:ea typeface="+mj-ea"/>
              </a:rPr>
              <a:t>难点</a:t>
            </a:r>
            <a:endParaRPr lang="zh-CN" altLang="en-US" sz="280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4000" y="3676650"/>
            <a:ext cx="2840355" cy="9588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indent="0" algn="just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理解各采购分类方式的特点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06060" y="4100195"/>
            <a:ext cx="3114675" cy="568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indent="0" algn="just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对不同采购方式定义的准确区分，避免混淆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74445" y="2881630"/>
            <a:ext cx="49098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40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采购活动</a:t>
            </a:r>
            <a:r>
              <a:rPr lang="zh-CN" altLang="en-US" sz="40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类型</a:t>
            </a:r>
            <a:endParaRPr lang="zh-CN" altLang="en-US" sz="4000" spc="5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38365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采购分类——按采购主体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32" name="任意多边形: 形状 26"/>
          <p:cNvSpPr/>
          <p:nvPr>
            <p:custDataLst>
              <p:tags r:id="rId3"/>
            </p:custDataLst>
          </p:nvPr>
        </p:nvSpPr>
        <p:spPr>
          <a:xfrm>
            <a:off x="911860" y="2887980"/>
            <a:ext cx="3326130" cy="3009265"/>
          </a:xfrm>
          <a:custGeom>
            <a:avLst/>
            <a:gdLst>
              <a:gd name="connsiteX0" fmla="*/ 3474767 w 3945312"/>
              <a:gd name="connsiteY0" fmla="*/ 213135 h 3015129"/>
              <a:gd name="connsiteX1" fmla="*/ 3560912 w 3945312"/>
              <a:gd name="connsiteY1" fmla="*/ 31620 h 3015129"/>
              <a:gd name="connsiteX2" fmla="*/ 3528243 w 3945312"/>
              <a:gd name="connsiteY2" fmla="*/ 4223 h 3015129"/>
              <a:gd name="connsiteX3" fmla="*/ 3195528 w 3945312"/>
              <a:gd name="connsiteY3" fmla="*/ 240531 h 3015129"/>
              <a:gd name="connsiteX4" fmla="*/ 3182818 w 3945312"/>
              <a:gd name="connsiteY4" fmla="*/ 244580 h 3015129"/>
              <a:gd name="connsiteX5" fmla="*/ 22030 w 3945312"/>
              <a:gd name="connsiteY5" fmla="*/ 244580 h 3015129"/>
              <a:gd name="connsiteX6" fmla="*/ 0 w 3945312"/>
              <a:gd name="connsiteY6" fmla="*/ 266610 h 3015129"/>
              <a:gd name="connsiteX7" fmla="*/ 0 w 3945312"/>
              <a:gd name="connsiteY7" fmla="*/ 2993099 h 3015129"/>
              <a:gd name="connsiteX8" fmla="*/ 22030 w 3945312"/>
              <a:gd name="connsiteY8" fmla="*/ 3015129 h 3015129"/>
              <a:gd name="connsiteX9" fmla="*/ 3923282 w 3945312"/>
              <a:gd name="connsiteY9" fmla="*/ 3015129 h 3015129"/>
              <a:gd name="connsiteX10" fmla="*/ 3945312 w 3945312"/>
              <a:gd name="connsiteY10" fmla="*/ 2993099 h 3015129"/>
              <a:gd name="connsiteX11" fmla="*/ 3945312 w 3945312"/>
              <a:gd name="connsiteY11" fmla="*/ 266704 h 3015129"/>
              <a:gd name="connsiteX12" fmla="*/ 3923282 w 3945312"/>
              <a:gd name="connsiteY12" fmla="*/ 244674 h 3015129"/>
              <a:gd name="connsiteX13" fmla="*/ 3494726 w 3945312"/>
              <a:gd name="connsiteY13" fmla="*/ 244674 h 3015129"/>
              <a:gd name="connsiteX14" fmla="*/ 3474861 w 3945312"/>
              <a:gd name="connsiteY14" fmla="*/ 213229 h 301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45312" h="3015129">
                <a:moveTo>
                  <a:pt x="3474767" y="213135"/>
                </a:moveTo>
                <a:lnTo>
                  <a:pt x="3560912" y="31620"/>
                </a:lnTo>
                <a:cubicBezTo>
                  <a:pt x="3570609" y="11096"/>
                  <a:pt x="3546790" y="-8957"/>
                  <a:pt x="3528243" y="4223"/>
                </a:cubicBezTo>
                <a:lnTo>
                  <a:pt x="3195528" y="240531"/>
                </a:lnTo>
                <a:cubicBezTo>
                  <a:pt x="3191762" y="243167"/>
                  <a:pt x="3187337" y="244580"/>
                  <a:pt x="3182818" y="244580"/>
                </a:cubicBezTo>
                <a:lnTo>
                  <a:pt x="22030" y="244580"/>
                </a:lnTo>
                <a:cubicBezTo>
                  <a:pt x="9885" y="244580"/>
                  <a:pt x="0" y="254465"/>
                  <a:pt x="0" y="266610"/>
                </a:cubicBezTo>
                <a:lnTo>
                  <a:pt x="0" y="2993099"/>
                </a:lnTo>
                <a:cubicBezTo>
                  <a:pt x="0" y="3005244"/>
                  <a:pt x="9885" y="3015129"/>
                  <a:pt x="22030" y="3015129"/>
                </a:cubicBezTo>
                <a:lnTo>
                  <a:pt x="3923282" y="3015129"/>
                </a:lnTo>
                <a:cubicBezTo>
                  <a:pt x="3935427" y="3015129"/>
                  <a:pt x="3945312" y="3005244"/>
                  <a:pt x="3945312" y="2993099"/>
                </a:cubicBezTo>
                <a:lnTo>
                  <a:pt x="3945312" y="266704"/>
                </a:lnTo>
                <a:cubicBezTo>
                  <a:pt x="3945312" y="254559"/>
                  <a:pt x="3935427" y="244674"/>
                  <a:pt x="3923282" y="244674"/>
                </a:cubicBezTo>
                <a:lnTo>
                  <a:pt x="3494726" y="244674"/>
                </a:lnTo>
                <a:cubicBezTo>
                  <a:pt x="3478533" y="244674"/>
                  <a:pt x="3467895" y="227822"/>
                  <a:pt x="3474861" y="213229"/>
                </a:cubicBezTo>
                <a:close/>
              </a:path>
            </a:pathLst>
          </a:custGeom>
          <a:noFill/>
          <a:ln w="12700" cap="flat">
            <a:solidFill>
              <a:schemeClr val="accent1">
                <a:lumMod val="60000"/>
                <a:lumOff val="4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任意多边形: 形状 27"/>
          <p:cNvSpPr/>
          <p:nvPr>
            <p:custDataLst>
              <p:tags r:id="rId4"/>
            </p:custDataLst>
          </p:nvPr>
        </p:nvSpPr>
        <p:spPr>
          <a:xfrm>
            <a:off x="7825105" y="2891155"/>
            <a:ext cx="3326130" cy="3009265"/>
          </a:xfrm>
          <a:custGeom>
            <a:avLst/>
            <a:gdLst>
              <a:gd name="connsiteX0" fmla="*/ 470639 w 3945312"/>
              <a:gd name="connsiteY0" fmla="*/ 213135 h 3015129"/>
              <a:gd name="connsiteX1" fmla="*/ 384495 w 3945312"/>
              <a:gd name="connsiteY1" fmla="*/ 31620 h 3015129"/>
              <a:gd name="connsiteX2" fmla="*/ 417164 w 3945312"/>
              <a:gd name="connsiteY2" fmla="*/ 4223 h 3015129"/>
              <a:gd name="connsiteX3" fmla="*/ 749879 w 3945312"/>
              <a:gd name="connsiteY3" fmla="*/ 240531 h 3015129"/>
              <a:gd name="connsiteX4" fmla="*/ 762588 w 3945312"/>
              <a:gd name="connsiteY4" fmla="*/ 244580 h 3015129"/>
              <a:gd name="connsiteX5" fmla="*/ 3923282 w 3945312"/>
              <a:gd name="connsiteY5" fmla="*/ 244580 h 3015129"/>
              <a:gd name="connsiteX6" fmla="*/ 3945313 w 3945312"/>
              <a:gd name="connsiteY6" fmla="*/ 266610 h 3015129"/>
              <a:gd name="connsiteX7" fmla="*/ 3945313 w 3945312"/>
              <a:gd name="connsiteY7" fmla="*/ 2993099 h 3015129"/>
              <a:gd name="connsiteX8" fmla="*/ 3923282 w 3945312"/>
              <a:gd name="connsiteY8" fmla="*/ 3015129 h 3015129"/>
              <a:gd name="connsiteX9" fmla="*/ 22031 w 3945312"/>
              <a:gd name="connsiteY9" fmla="*/ 3015129 h 3015129"/>
              <a:gd name="connsiteX10" fmla="*/ 0 w 3945312"/>
              <a:gd name="connsiteY10" fmla="*/ 2993099 h 3015129"/>
              <a:gd name="connsiteX11" fmla="*/ 0 w 3945312"/>
              <a:gd name="connsiteY11" fmla="*/ 266704 h 3015129"/>
              <a:gd name="connsiteX12" fmla="*/ 22031 w 3945312"/>
              <a:gd name="connsiteY12" fmla="*/ 244674 h 3015129"/>
              <a:gd name="connsiteX13" fmla="*/ 450586 w 3945312"/>
              <a:gd name="connsiteY13" fmla="*/ 244674 h 3015129"/>
              <a:gd name="connsiteX14" fmla="*/ 470451 w 3945312"/>
              <a:gd name="connsiteY14" fmla="*/ 213229 h 301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45312" h="3015129">
                <a:moveTo>
                  <a:pt x="470639" y="213135"/>
                </a:moveTo>
                <a:lnTo>
                  <a:pt x="384495" y="31620"/>
                </a:lnTo>
                <a:cubicBezTo>
                  <a:pt x="374798" y="11096"/>
                  <a:pt x="398617" y="-8957"/>
                  <a:pt x="417164" y="4223"/>
                </a:cubicBezTo>
                <a:lnTo>
                  <a:pt x="749879" y="240531"/>
                </a:lnTo>
                <a:cubicBezTo>
                  <a:pt x="753644" y="243167"/>
                  <a:pt x="758070" y="244580"/>
                  <a:pt x="762588" y="244580"/>
                </a:cubicBezTo>
                <a:lnTo>
                  <a:pt x="3923282" y="244580"/>
                </a:lnTo>
                <a:cubicBezTo>
                  <a:pt x="3935427" y="244580"/>
                  <a:pt x="3945313" y="254465"/>
                  <a:pt x="3945313" y="266610"/>
                </a:cubicBezTo>
                <a:lnTo>
                  <a:pt x="3945313" y="2993099"/>
                </a:lnTo>
                <a:cubicBezTo>
                  <a:pt x="3945313" y="3005244"/>
                  <a:pt x="3935427" y="3015129"/>
                  <a:pt x="3923282" y="3015129"/>
                </a:cubicBezTo>
                <a:lnTo>
                  <a:pt x="22031" y="3015129"/>
                </a:lnTo>
                <a:cubicBezTo>
                  <a:pt x="9885" y="3015129"/>
                  <a:pt x="0" y="3005244"/>
                  <a:pt x="0" y="2993099"/>
                </a:cubicBezTo>
                <a:lnTo>
                  <a:pt x="0" y="266704"/>
                </a:lnTo>
                <a:cubicBezTo>
                  <a:pt x="0" y="254559"/>
                  <a:pt x="9885" y="244674"/>
                  <a:pt x="22031" y="244674"/>
                </a:cubicBezTo>
                <a:lnTo>
                  <a:pt x="450586" y="244674"/>
                </a:lnTo>
                <a:cubicBezTo>
                  <a:pt x="466780" y="244674"/>
                  <a:pt x="477418" y="227822"/>
                  <a:pt x="470451" y="213229"/>
                </a:cubicBezTo>
                <a:close/>
              </a:path>
            </a:pathLst>
          </a:custGeom>
          <a:noFill/>
          <a:ln w="12700" cap="flat">
            <a:solidFill>
              <a:schemeClr val="accent1">
                <a:lumMod val="60000"/>
                <a:lumOff val="4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任意多边形: 形状 28"/>
          <p:cNvSpPr/>
          <p:nvPr>
            <p:custDataLst>
              <p:tags r:id="rId5"/>
            </p:custDataLst>
          </p:nvPr>
        </p:nvSpPr>
        <p:spPr>
          <a:xfrm>
            <a:off x="4348480" y="2875915"/>
            <a:ext cx="3326130" cy="3023235"/>
          </a:xfrm>
          <a:custGeom>
            <a:avLst/>
            <a:gdLst>
              <a:gd name="connsiteX0" fmla="*/ 2101731 w 3945312"/>
              <a:gd name="connsiteY0" fmla="*/ 246570 h 3029735"/>
              <a:gd name="connsiteX1" fmla="*/ 1992616 w 3945312"/>
              <a:gd name="connsiteY1" fmla="*/ 12710 h 3029735"/>
              <a:gd name="connsiteX2" fmla="*/ 1952697 w 3945312"/>
              <a:gd name="connsiteY2" fmla="*/ 12710 h 3029735"/>
              <a:gd name="connsiteX3" fmla="*/ 1843581 w 3945312"/>
              <a:gd name="connsiteY3" fmla="*/ 246570 h 3029735"/>
              <a:gd name="connsiteX4" fmla="*/ 1823622 w 3945312"/>
              <a:gd name="connsiteY4" fmla="*/ 259280 h 3029735"/>
              <a:gd name="connsiteX5" fmla="*/ 22030 w 3945312"/>
              <a:gd name="connsiteY5" fmla="*/ 259280 h 3029735"/>
              <a:gd name="connsiteX6" fmla="*/ 0 w 3945312"/>
              <a:gd name="connsiteY6" fmla="*/ 281310 h 3029735"/>
              <a:gd name="connsiteX7" fmla="*/ 0 w 3945312"/>
              <a:gd name="connsiteY7" fmla="*/ 3007705 h 3029735"/>
              <a:gd name="connsiteX8" fmla="*/ 22030 w 3945312"/>
              <a:gd name="connsiteY8" fmla="*/ 3029736 h 3029735"/>
              <a:gd name="connsiteX9" fmla="*/ 3923282 w 3945312"/>
              <a:gd name="connsiteY9" fmla="*/ 3029736 h 3029735"/>
              <a:gd name="connsiteX10" fmla="*/ 3945312 w 3945312"/>
              <a:gd name="connsiteY10" fmla="*/ 3007705 h 3029735"/>
              <a:gd name="connsiteX11" fmla="*/ 3945312 w 3945312"/>
              <a:gd name="connsiteY11" fmla="*/ 281310 h 3029735"/>
              <a:gd name="connsiteX12" fmla="*/ 3923282 w 3945312"/>
              <a:gd name="connsiteY12" fmla="*/ 259280 h 3029735"/>
              <a:gd name="connsiteX13" fmla="*/ 2121690 w 3945312"/>
              <a:gd name="connsiteY13" fmla="*/ 259280 h 3029735"/>
              <a:gd name="connsiteX14" fmla="*/ 2101731 w 3945312"/>
              <a:gd name="connsiteY14" fmla="*/ 246570 h 302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45312" h="3029735">
                <a:moveTo>
                  <a:pt x="2101731" y="246570"/>
                </a:moveTo>
                <a:lnTo>
                  <a:pt x="1992616" y="12710"/>
                </a:lnTo>
                <a:cubicBezTo>
                  <a:pt x="1984707" y="-4237"/>
                  <a:pt x="1960605" y="-4237"/>
                  <a:pt x="1952697" y="12710"/>
                </a:cubicBezTo>
                <a:lnTo>
                  <a:pt x="1843581" y="246570"/>
                </a:lnTo>
                <a:cubicBezTo>
                  <a:pt x="1840004" y="254290"/>
                  <a:pt x="1832189" y="259280"/>
                  <a:pt x="1823622" y="259280"/>
                </a:cubicBezTo>
                <a:lnTo>
                  <a:pt x="22030" y="259280"/>
                </a:lnTo>
                <a:cubicBezTo>
                  <a:pt x="9885" y="259280"/>
                  <a:pt x="0" y="269165"/>
                  <a:pt x="0" y="281310"/>
                </a:cubicBezTo>
                <a:lnTo>
                  <a:pt x="0" y="3007705"/>
                </a:lnTo>
                <a:cubicBezTo>
                  <a:pt x="0" y="3019850"/>
                  <a:pt x="9885" y="3029736"/>
                  <a:pt x="22030" y="3029736"/>
                </a:cubicBezTo>
                <a:lnTo>
                  <a:pt x="3923282" y="3029736"/>
                </a:lnTo>
                <a:cubicBezTo>
                  <a:pt x="3935427" y="3029736"/>
                  <a:pt x="3945312" y="3019850"/>
                  <a:pt x="3945312" y="3007705"/>
                </a:cubicBezTo>
                <a:lnTo>
                  <a:pt x="3945312" y="281310"/>
                </a:lnTo>
                <a:cubicBezTo>
                  <a:pt x="3945312" y="269165"/>
                  <a:pt x="3935427" y="259280"/>
                  <a:pt x="3923282" y="259280"/>
                </a:cubicBezTo>
                <a:lnTo>
                  <a:pt x="2121690" y="259280"/>
                </a:lnTo>
                <a:cubicBezTo>
                  <a:pt x="2113123" y="259280"/>
                  <a:pt x="2105309" y="254290"/>
                  <a:pt x="2101731" y="246570"/>
                </a:cubicBezTo>
                <a:close/>
              </a:path>
            </a:pathLst>
          </a:custGeom>
          <a:noFill/>
          <a:ln w="12700" cap="flat">
            <a:solidFill>
              <a:schemeClr val="accent2">
                <a:lumMod val="60000"/>
                <a:lumOff val="4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5" name="文本框 64"/>
          <p:cNvSpPr txBox="1"/>
          <p:nvPr>
            <p:custDataLst>
              <p:tags r:id="rId6"/>
            </p:custDataLst>
          </p:nvPr>
        </p:nvSpPr>
        <p:spPr>
          <a:xfrm>
            <a:off x="911860" y="1607185"/>
            <a:ext cx="10269855" cy="5861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ctr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24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第一，按采购主体来分</a:t>
            </a:r>
            <a:endParaRPr lang="zh-CN" altLang="en-US" sz="24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1221740" y="3435350"/>
            <a:ext cx="2707005" cy="603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buClrTx/>
              <a:buSzTx/>
              <a:buFontTx/>
            </a:pPr>
            <a:r>
              <a:rPr lang="zh-CN" altLang="en-US" sz="2000" b="1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个人采购</a:t>
            </a:r>
            <a:endParaRPr lang="zh-CN" altLang="en-US" sz="2000" b="1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221740" y="4011930"/>
            <a:ext cx="2707005" cy="8870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以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个人或家庭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为单位，为满足自身生活需求进行，具有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随机性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、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主观性强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的特点，受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个人偏好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和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即时需求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影响大；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9"/>
            </p:custDataLst>
          </p:nvPr>
        </p:nvSpPr>
        <p:spPr>
          <a:xfrm>
            <a:off x="4692650" y="3435350"/>
            <a:ext cx="2707005" cy="603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/>
            <a:r>
              <a:rPr lang="zh-CN" altLang="en-US" sz="2000" b="1" dirty="0">
                <a:solidFill>
                  <a:srgbClr val="54A6FF"/>
                </a:solidFill>
                <a:latin typeface="+mj-ea"/>
                <a:ea typeface="+mj-ea"/>
                <a:sym typeface="+mn-ea"/>
              </a:rPr>
              <a:t>企业采购</a:t>
            </a:r>
            <a:endParaRPr lang="zh-CN" altLang="en-US" sz="2000" b="1" dirty="0">
              <a:solidFill>
                <a:srgbClr val="54A6FF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10"/>
            </p:custDataLst>
          </p:nvPr>
        </p:nvSpPr>
        <p:spPr>
          <a:xfrm>
            <a:off x="4692650" y="3912870"/>
            <a:ext cx="2707005" cy="8870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ctr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</a:rPr>
              <a:t>企业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为维持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</a:rPr>
              <a:t>生产经营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进行，包括原材料、零部件等采购，有严格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</a:rPr>
              <a:t>流程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和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</a:rPr>
              <a:t>规范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，注重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</a:rPr>
              <a:t>成本控制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、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</a:rPr>
              <a:t>质量保障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和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</a:rPr>
              <a:t>供应链稳定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；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11"/>
            </p:custDataLst>
          </p:nvPr>
        </p:nvSpPr>
        <p:spPr>
          <a:xfrm>
            <a:off x="8164195" y="3435985"/>
            <a:ext cx="2707005" cy="5041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buClrTx/>
              <a:buSzTx/>
              <a:buFontTx/>
            </a:pPr>
            <a:r>
              <a:rPr lang="zh-CN" altLang="en-US" sz="2000" b="1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公共采购</a:t>
            </a:r>
            <a:endParaRPr lang="zh-CN" altLang="en-US" sz="2000" b="1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12"/>
            </p:custDataLst>
          </p:nvPr>
        </p:nvSpPr>
        <p:spPr>
          <a:xfrm>
            <a:off x="8164195" y="3912870"/>
            <a:ext cx="2707005" cy="8870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各级政府及其所属机构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为开展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政务活动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或提供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公众服务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进行，资金主要源于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财政资金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，遵循公开、公平、公正原则，受严格法律和制度约束，如《政府采购法》规范。 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13"/>
            </p:custDataLst>
          </p:nvPr>
        </p:nvSpPr>
        <p:spPr>
          <a:xfrm>
            <a:off x="911225" y="2176780"/>
            <a:ext cx="10269855" cy="4146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indent="0" algn="ctr" fontAlgn="auto">
              <a:lnSpc>
                <a:spcPct val="140000"/>
              </a:lnSpc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采购主体指采购活动的发起者或执行者，按采购主体，采购可分三类：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indent="0" algn="ctr" fontAlgn="auto">
              <a:lnSpc>
                <a:spcPct val="140000"/>
              </a:lnSpc>
            </a:pP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1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l_h_i"/>
  <p:tag name="KSO_WM_UNIT_INDEX" val="1_1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i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TYPE" val="l_h_f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f*1_2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UNIT_SUBTYPE" val="a"/>
  <p:tag name="KSO_WM_UNIT_TEXT_LAYER_COUNT" val="1"/>
  <p:tag name="KSO_WM_DIAGRAM_VIRTUALLY_FRAME" val="{&quot;height&quot;:326.8744094488188,&quot;left&quot;:449.1438582677165,&quot;top&quot;:106.57559055118111,&quot;width&quot;:468.5561417322835}"/>
  <p:tag name="KSO_WM_UNIT_TEXT_TYPE" val="1"/>
  <p:tag name="KSO_WM_UNIT_NOCLEAR" val="0"/>
  <p:tag name="KSO_WM_UNIT_PRESET_TEXT" val="单击添加目录项标题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86_1*l_h_f*1_1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；单击此处输入你的项正文，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0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1*l_h_i*1_2_2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5,6,5,6,5,6]}"/>
</p:tagLst>
</file>

<file path=ppt/tags/tag1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686_1*l_h_a*1_2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0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86_1*l_h_f*1_2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；单击此处输入你的项正文，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1*l_h_i*1_3_2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5,6,5,6,5,6]}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686_1*l_h_a*1_3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0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86_1*l_h_f*1_3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；单击此处输入你的项正文，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0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1*l_h_i*1_2_3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3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686_1*l_h_i*1_1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686_1*l_h_i*1_2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1.xml><?xml version="1.0" encoding="utf-8"?>
<p:tagLst xmlns:p="http://schemas.openxmlformats.org/presentationml/2006/main">
  <p:tag name="KSO_WM_UNIT_TYPE" val="l_h_i"/>
  <p:tag name="KSO_WM_UNIT_SUBTYPE" val="d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3_2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UNIT_TEXT_TYPE" val="0"/>
  <p:tag name="KSO_WM_UNIT_NOCLEAR" val="1"/>
  <p:tag name="KSO_WM_UNIT_PRESET_TEXT" val="03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686_1*l_h_i*1_3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1*l_h_i*1_3_3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3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9358]}"/>
  <p:tag name="resource_record_key" val="{&quot;65&quot;:[40498681],&quot;70&quot;:[3319358,3319356]}"/>
</p:tagLst>
</file>

<file path=ppt/tags/tag113.xml><?xml version="1.0" encoding="utf-8"?>
<p:tagLst xmlns:p="http://schemas.openxmlformats.org/presentationml/2006/main">
  <p:tag name="KSO_WM_UNIT_PLACING_PICTURE_USER_VIEWPORT" val="{&quot;height&quot;:3925,&quot;width&quot;:6392}"/>
</p:tagLst>
</file>

<file path=ppt/tags/tag114.xml><?xml version="1.0" encoding="utf-8"?>
<p:tagLst xmlns:p="http://schemas.openxmlformats.org/presentationml/2006/main">
  <p:tag name="KSO_WM_DIAGRAM_VIRTUALLY_FRAME" val="{&quot;height&quot;:295.9998839981511,&quot;left&quot;:91.45,&quot;top&quot;:143.70408084449025,&quot;width&quot;:639.15}"/>
</p:tagLst>
</file>

<file path=ppt/tags/tag11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88_1*l_h_f*1_1_1"/>
  <p:tag name="KSO_WM_TEMPLATE_CATEGORY" val="diagram"/>
  <p:tag name="KSO_WM_TEMPLATE_INDEX" val="2023178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9998839981511,&quot;left&quot;:91.45,&quot;top&quot;:143.70408084449025,&quot;width&quot;:639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内容，简明扼要地阐述您的观点。根据需要可酌情增减文字，以便观者准确地理解您传达的思想。单击此处添加文本具体内容，简明扼要地阐述您的观点，此处添加具体内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1788_1*l_h_i*1_1_1"/>
  <p:tag name="KSO_WM_TEMPLATE_CATEGORY" val="diagram"/>
  <p:tag name="KSO_WM_TEMPLATE_INDEX" val="2023178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SUBTYPE" val="d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9998839981511,&quot;left&quot;:91.45,&quot;top&quot;:143.70408084449025,&quot;width&quot;:639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1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88_1*l_h_f*1_2_1"/>
  <p:tag name="KSO_WM_TEMPLATE_CATEGORY" val="diagram"/>
  <p:tag name="KSO_WM_TEMPLATE_INDEX" val="2023178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9998839981511,&quot;left&quot;:91.45,&quot;top&quot;:143.70408084449025,&quot;width&quot;:639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内容，简明扼要地阐述您的观点。根据需要可酌情增减文字，以便观者准确地理解您传达的思想。单击此处添加文本具体内容，简明扼要地阐述您的观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  <p:tag name="wpp_generatetext" val="1"/>
</p:tagLst>
</file>

<file path=ppt/tags/tag1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1788_1*l_h_i*1_2_1"/>
  <p:tag name="KSO_WM_TEMPLATE_CATEGORY" val="diagram"/>
  <p:tag name="KSO_WM_TEMPLATE_INDEX" val="2023178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SUBTYPE" val="d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9998839981511,&quot;left&quot;:91.45,&quot;top&quot;:143.70408084449025,&quot;width&quot;:639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19.xml><?xml version="1.0" encoding="utf-8"?>
<p:tagLst xmlns:p="http://schemas.openxmlformats.org/presentationml/2006/main">
  <p:tag name="KSO_WM_DIAGRAM_VIRTUALLY_FRAME" val="{&quot;height&quot;:340.8534001880288,&quot;left&quot;:91.45,&quot;top&quot;:131.4,&quot;width&quot;:634.5}"/>
</p:tagLst>
</file>

<file path=ppt/tags/tag12.xml><?xml version="1.0" encoding="utf-8"?>
<p:tagLst xmlns:p="http://schemas.openxmlformats.org/presentationml/2006/main">
  <p:tag name="KSO_WM_UNIT_TYPE" val="l_h_f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f*1_3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UNIT_SUBTYPE" val="a"/>
  <p:tag name="KSO_WM_UNIT_TEXT_LAYER_COUNT" val="1"/>
  <p:tag name="KSO_WM_DIAGRAM_VIRTUALLY_FRAME" val="{&quot;height&quot;:326.8744094488188,&quot;left&quot;:449.1438582677165,&quot;top&quot;:106.57559055118111,&quot;width&quot;:468.5561417322835}"/>
  <p:tag name="KSO_WM_UNIT_VALUE" val="11"/>
  <p:tag name="KSO_WM_UNIT_TEXT_TYPE" val="1"/>
  <p:tag name="KSO_WM_UNIT_NOCLEAR" val="0"/>
  <p:tag name="KSO_WM_UNIT_PRESET_TEXT" val="单击添加目录项标题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867_1*l_h_i*1_1_1"/>
  <p:tag name="KSO_WM_TEMPLATE_CATEGORY" val="diagram"/>
  <p:tag name="KSO_WM_TEMPLATE_INDEX" val="20231867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40.8534001880288,&quot;left&quot;:91.45,&quot;top&quot;:131.4,&quot;width&quot;:634.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DIAGRAM_USE_COLOR_VALUE" val="{&quot;color_scheme&quot;:1,&quot;color_type&quot;:1,&quot;theme_color_indexes&quot;:[5,6,5,6,5,6]}"/>
</p:tagLst>
</file>

<file path=ppt/tags/tag12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867_1*l_h_f*1_1_1"/>
  <p:tag name="KSO_WM_TEMPLATE_CATEGORY" val="diagram"/>
  <p:tag name="KSO_WM_TEMPLATE_INDEX" val="20231867"/>
  <p:tag name="KSO_WM_UNIT_LAYERLEVEL" val="1_1_1"/>
  <p:tag name="KSO_WM_TAG_VERSION" val="3.0"/>
  <p:tag name="KSO_WM_UNIT_TEXT_FILL_FORE_SCHEMECOLOR_INDEX_BRIGHTNESS" val="0.15"/>
  <p:tag name="KSO_WM_UNIT_TEXT_FILL_TYPE" val="1"/>
  <p:tag name="KSO_WM_DIAGRAM_GROUP_CODE" val="l1-1"/>
  <p:tag name="KSO_WM_DIAGRAM_MAX_ITEMCNT" val="3"/>
  <p:tag name="KSO_WM_DIAGRAM_MIN_ITEMCNT" val="2"/>
  <p:tag name="KSO_WM_DIAGRAM_VIRTUALLY_FRAME" val="{&quot;height&quot;:340.8534001880288,&quot;left&quot;:91.45,&quot;top&quot;:131.4,&quot;width&quot;:634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单击此处添加文本具体内容，简明扼要地阐述您的观点。根据需要可酌情增减文字，以便观者准确地理解您传达的思想。单击此处添加您文本的具体内容，简明扼要地阐述您的观点"/>
  <p:tag name="KSO_WM_DIAGRAM_USE_COLOR_VALUE" val="{&quot;color_scheme&quot;:1,&quot;color_type&quot;:1,&quot;theme_color_indexes&quot;:[5,6,5,6,5,6]}"/>
</p:tagLst>
</file>

<file path=ppt/tags/tag1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867_1*l_h_a*1_1_1"/>
  <p:tag name="KSO_WM_TEMPLATE_CATEGORY" val="diagram"/>
  <p:tag name="KSO_WM_TEMPLATE_INDEX" val="20231867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40.8534001880288,&quot;left&quot;:91.45,&quot;top&quot;:131.4,&quot;width&quot;:634.5}"/>
  <p:tag name="KSO_WM_DIAGRAM_COLOR_MATCH_VALUE" val="{&quot;shape&quot;:{&quot;fill&quot;:{&quot;gradient&quot;:[{&quot;brightness&quot;:0,&quot;colorType&quot;:1,&quot;foreColorIndex&quot;:5,&quot;pos&quot;:0.6899999976158142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800000011920929,&quot;colorType&quot;:1,&quot;foreColorIndex&quot;:5,&quot;pos&quot;:0.6899999976158142,&quot;transparency&quot;:0},{&quot;brightness&quot;:0,&quot;colorType&quot;:2,&quot;pos&quot;:0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单击此处添加项标题"/>
  <p:tag name="KSO_WM_UNIT_FILL_TYPE" val="3"/>
  <p:tag name="KSO_WM_UNIT_TEXT_FILL_TYPE" val="3"/>
  <p:tag name="KSO_WM_DIAGRAM_USE_COLOR_VALUE" val="{&quot;color_scheme&quot;:1,&quot;color_type&quot;:1,&quot;theme_color_indexes&quot;:[5,6,5,6,5,6]}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867_1*l_h_i*1_2_1"/>
  <p:tag name="KSO_WM_TEMPLATE_CATEGORY" val="diagram"/>
  <p:tag name="KSO_WM_TEMPLATE_INDEX" val="20231867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40.8534001880288,&quot;left&quot;:91.45,&quot;top&quot;:131.4,&quot;width&quot;:634.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DIAGRAM_USE_COLOR_VALUE" val="{&quot;color_scheme&quot;:1,&quot;color_type&quot;:1,&quot;theme_color_indexes&quot;:[5,6,5,6,5,6]}"/>
</p:tagLst>
</file>

<file path=ppt/tags/tag1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867_1*l_h_f*1_2_1"/>
  <p:tag name="KSO_WM_TEMPLATE_CATEGORY" val="diagram"/>
  <p:tag name="KSO_WM_TEMPLATE_INDEX" val="20231867"/>
  <p:tag name="KSO_WM_UNIT_LAYERLEVEL" val="1_1_1"/>
  <p:tag name="KSO_WM_TAG_VERSION" val="3.0"/>
  <p:tag name="KSO_WM_UNIT_TEXT_FILL_FORE_SCHEMECOLOR_INDEX_BRIGHTNESS" val="0.15"/>
  <p:tag name="KSO_WM_UNIT_TEXT_FILL_TYPE" val="1"/>
  <p:tag name="KSO_WM_DIAGRAM_GROUP_CODE" val="l1-1"/>
  <p:tag name="KSO_WM_DIAGRAM_MAX_ITEMCNT" val="3"/>
  <p:tag name="KSO_WM_DIAGRAM_MIN_ITEMCNT" val="2"/>
  <p:tag name="KSO_WM_DIAGRAM_VIRTUALLY_FRAME" val="{&quot;height&quot;:340.8534001880288,&quot;left&quot;:91.45,&quot;top&quot;:131.4,&quot;width&quot;:634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单击此处添加文本具体内容，简明扼要地阐述您的观点。根据需要可酌情增减文字，以便观者准确地理解您传达的思想。单击此处添加您文本的具体内容，简明扼要地阐述您的观点"/>
  <p:tag name="KSO_WM_DIAGRAM_USE_COLOR_VALUE" val="{&quot;color_scheme&quot;:1,&quot;color_type&quot;:1,&quot;theme_color_indexes&quot;:[5,6,5,6,5,6]}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867_1*l_h_a*1_2_1"/>
  <p:tag name="KSO_WM_TEMPLATE_CATEGORY" val="diagram"/>
  <p:tag name="KSO_WM_TEMPLATE_INDEX" val="20231867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40.8534001880288,&quot;left&quot;:91.45,&quot;top&quot;:131.4,&quot;width&quot;:634.5}"/>
  <p:tag name="KSO_WM_DIAGRAM_COLOR_MATCH_VALUE" val="{&quot;shape&quot;:{&quot;fill&quot;:{&quot;gradient&quot;:[{&quot;brightness&quot;:0,&quot;colorType&quot;:1,&quot;foreColorIndex&quot;:5,&quot;pos&quot;:0.6899999976158142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800000011920929,&quot;colorType&quot;:1,&quot;foreColorIndex&quot;:5,&quot;pos&quot;:0.6899999976158142,&quot;transparency&quot;:0},{&quot;brightness&quot;:0,&quot;colorType&quot;:2,&quot;pos&quot;:0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单击此处添加项标题"/>
  <p:tag name="KSO_WM_UNIT_FILL_TYPE" val="3"/>
  <p:tag name="KSO_WM_UNIT_TEXT_FILL_TYPE" val="3"/>
  <p:tag name="KSO_WM_DIAGRAM_USE_COLOR_VALUE" val="{&quot;color_scheme&quot;:1,&quot;color_type&quot;:1,&quot;theme_color_indexes&quot;:[5,6,5,6,5,6]}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9358]}"/>
  <p:tag name="resource_record_key" val="{&quot;65&quot;:[40498681],&quot;70&quot;:[3319358,3319356]}"/>
</p:tagLst>
</file>

<file path=ppt/tags/tag127.xml><?xml version="1.0" encoding="utf-8"?>
<p:tagLst xmlns:p="http://schemas.openxmlformats.org/presentationml/2006/main">
  <p:tag name="MH" val="20150805230534"/>
  <p:tag name="MH_LIBRARY" val="GRAPHIC"/>
  <p:tag name="MH_TYPE" val="Desc"/>
  <p:tag name="MH_ORDER" val="1"/>
  <p:tag name="KSO_WM_DIAGRAM_VIRTUALLY_FRAME" val="{&quot;height&quot;:343.87181587972,&quot;left&quot;:126.36527559055119,&quot;top&quot;:112.42535433070866,&quot;width&quot;:794.2538582677165}"/>
</p:tagLst>
</file>

<file path=ppt/tags/tag128.xml><?xml version="1.0" encoding="utf-8"?>
<p:tagLst xmlns:p="http://schemas.openxmlformats.org/presentationml/2006/main">
  <p:tag name="MH" val="20150805230534"/>
  <p:tag name="MH_LIBRARY" val="GRAPHIC"/>
  <p:tag name="MH_TYPE" val="Desc"/>
  <p:tag name="MH_ORDER" val="1"/>
  <p:tag name="KSO_WM_DIAGRAM_VIRTUALLY_FRAME" val="{&quot;height&quot;:343.87181587972,&quot;left&quot;:126.36527559055119,&quot;top&quot;:112.42535433070866,&quot;width&quot;:794.2538582677165}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32761]}"/>
</p:tagLst>
</file>

<file path=ppt/tags/tag13.xml><?xml version="1.0" encoding="utf-8"?>
<p:tagLst xmlns:p="http://schemas.openxmlformats.org/presentationml/2006/main">
  <p:tag name="KSO_WM_UNIT_TYPE" val="l_h_i"/>
  <p:tag name="KSO_WM_UNIT_INDEX" val="1_2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i*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30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4374]}"/>
</p:tagLst>
</file>

<file path=ppt/tags/tag131.xml><?xml version="1.0" encoding="utf-8"?>
<p:tagLst xmlns:p="http://schemas.openxmlformats.org/presentationml/2006/main">
  <p:tag name="RESOURCE_RECORD_KEY" val="{&quot;10&quot;:[3504156,21559967,21573766,21564393,21576962,21576985,9019466,21555623,21560583,21541108,21541058,21543890],&quot;29&quot;:[50052712,50000076,50000042],&quot;65&quot;:[40498681],&quot;70&quot;:[3333762,3429213,3429165,3322346,3429042,3318903,3323403,3327320,3325701,3319358,3312419,3332761,3314374]}"/>
  <p:tag name="resource_record_key" val="{&quot;10&quot;:[3504156,21559967,21573766,21564393,21576962,21576985,9019466,21555623,21560583,21541108,21541058,21543890],&quot;29&quot;:[50052712,50000076,50000042],&quot;65&quot;:[40498681],&quot;70&quot;:[3333762,3429213,3429165,3322346,3429042,3318903,3323403,3327320,3325701,3319358,3312419,3332761,3314374,3325539]}"/>
</p:tagLst>
</file>

<file path=ppt/tags/tag14.xml><?xml version="1.0" encoding="utf-8"?>
<p:tagLst xmlns:p="http://schemas.openxmlformats.org/presentationml/2006/main">
  <p:tag name="KSO_WM_UNIT_TYPE" val="l_h_i"/>
  <p:tag name="KSO_WM_UNIT_INDEX" val="1_3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i*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TYPE" val="l_h_i"/>
  <p:tag name="KSO_WM_UNIT_INDEX" val="1_2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16.xml><?xml version="1.0" encoding="utf-8"?>
<p:tagLst xmlns:p="http://schemas.openxmlformats.org/presentationml/2006/main">
  <p:tag name="KSO_WM_UNIT_TYPE" val="l_h_i"/>
  <p:tag name="KSO_WM_UNIT_INDEX" val="1_3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17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2_2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UNIT_TEXT_TYPE" val="0"/>
  <p:tag name="KSO_WM_UNIT_NOCLEAR" val="1"/>
  <p:tag name="KSO_WM_UNIT_PRESET_TEXT" val="02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TYPE" val="l_h_f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f*1_2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UNIT_SUBTYPE" val="a"/>
  <p:tag name="KSO_WM_UNIT_TEXT_LAYER_COUNT" val="1"/>
  <p:tag name="KSO_WM_DIAGRAM_VIRTUALLY_FRAME" val="{&quot;height&quot;:326.8744094488188,&quot;left&quot;:449.1438582677165,&quot;top&quot;:106.57559055118111,&quot;width&quot;:468.5561417322835}"/>
  <p:tag name="KSO_WM_UNIT_TEXT_TYPE" val="1"/>
  <p:tag name="KSO_WM_UNIT_NOCLEAR" val="0"/>
  <p:tag name="KSO_WM_UNIT_PRESET_TEXT" val="单击添加目录项标题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TYPE" val="l_h_i"/>
  <p:tag name="KSO_WM_UNIT_SUBTYPE" val="d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3_2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UNIT_TEXT_TYPE" val="0"/>
  <p:tag name="KSO_WM_UNIT_NOCLEAR" val="1"/>
  <p:tag name="KSO_WM_UNIT_PRESET_TEXT" val="03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TYPE" val="l_h_i"/>
  <p:tag name="KSO_WM_UNIT_INDEX" val="1_2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i*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0.xml><?xml version="1.0" encoding="utf-8"?>
<p:tagLst xmlns:p="http://schemas.openxmlformats.org/presentationml/2006/main">
  <p:tag name="KSO_WM_UNIT_TYPE" val="l_h_f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f*1_3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UNIT_SUBTYPE" val="a"/>
  <p:tag name="KSO_WM_UNIT_TEXT_LAYER_COUNT" val="1"/>
  <p:tag name="KSO_WM_DIAGRAM_VIRTUALLY_FRAME" val="{&quot;height&quot;:326.8744094488188,&quot;left&quot;:449.1438582677165,&quot;top&quot;:106.57559055118111,&quot;width&quot;:468.5561417322835}"/>
  <p:tag name="KSO_WM_UNIT_VALUE" val="11"/>
  <p:tag name="KSO_WM_UNIT_TEXT_TYPE" val="1"/>
  <p:tag name="KSO_WM_UNIT_NOCLEAR" val="0"/>
  <p:tag name="KSO_WM_UNIT_PRESET_TEXT" val="单击添加目录项标题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10&quot;:[21559967],&quot;65&quot;:[40498681],&quot;70&quot;:[3333762,3429213]}"/>
</p:tagLst>
</file>

<file path=ppt/tags/tag22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]}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3_1*n_h_h_i*1_2_1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TYPE" val="n_h_h_i"/>
  <p:tag name="KSO_WM_UNIT_INDEX" val="1_2_1_1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3_1*n_h_h_i*1_2_3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TYPE" val="n_h_h_i"/>
  <p:tag name="KSO_WM_UNIT_INDEX" val="1_2_3_1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3_1*n_h_h_i*1_2_2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TYPE" val="n_h_h_i"/>
  <p:tag name="KSO_WM_UNIT_INDEX" val="1_2_2_1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7.xml><?xml version="1.0" encoding="utf-8"?>
<p:tagLst xmlns:p="http://schemas.openxmlformats.org/presentationml/2006/main"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40492893_1*n_h_a*1_1_1"/>
  <p:tag name="KSO_WM_TEMPLATE_CATEGORY" val="diagram"/>
  <p:tag name="KSO_WM_TEMPLATE_INDEX" val="4049289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VALUE" val="36"/>
  <p:tag name="KSO_WM_DIAGRAM_GROUP_CODE" val="n1-1"/>
  <p:tag name="KSO_WM_DIAGRAM_VERSION" val="3"/>
  <p:tag name="KSO_WM_DIAGRAM_COLOR_TRICK" val="1"/>
  <p:tag name="KSO_WM_DIAGRAM_COLOR_TEXT_CAN_REMOVE" val="n"/>
  <p:tag name="KSO_WM_UNIT_PRESET_TEXT" val="单击此处添加标题内容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8.xml><?xml version="1.0" encoding="utf-8"?>
<p:tagLst xmlns:p="http://schemas.openxmlformats.org/presentationml/2006/main"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40492893_1*n_h_h_a*1_2_1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ISCONTENTSTITLE" val="0"/>
  <p:tag name="KSO_WM_UNIT_ISNUMDGMTITLE" val="0"/>
  <p:tag name="KSO_WM_UNIT_VALUE" val="5"/>
  <p:tag name="KSO_WM_DIAGRAM_GROUP_CODE" val="n1-1"/>
  <p:tag name="KSO_WM_DIAGRAM_VERSION" val="3"/>
  <p:tag name="KSO_WM_DIAGRAM_COLOR_TRICK" val="1"/>
  <p:tag name="KSO_WM_DIAGRAM_COLOR_TEXT_CAN_REMOVE" val="n"/>
  <p:tag name="KSO_WM_UNIT_PRESET_TEXT" val="标题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3_1*n_h_h_f*1_2_1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TYPE" val="n_h_h_f"/>
  <p:tag name="KSO_WM_UNIT_INDEX" val="1_2_1_1"/>
  <p:tag name="KSO_WM_DIAGRAM_GROUP_CODE" val="n1-1"/>
  <p:tag name="KSO_WM_DIAGRAM_VERSION" val="3"/>
  <p:tag name="KSO_WM_DIAGRAM_COLOR_TRICK" val="1"/>
  <p:tag name="KSO_WM_DIAGRAM_COLOR_TEXT_CAN_REMOVE" val="n"/>
  <p:tag name="KSO_WM_UNIT_PRESET_TEXT" val="单击添加正文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.xml><?xml version="1.0" encoding="utf-8"?>
<p:tagLst xmlns:p="http://schemas.openxmlformats.org/presentationml/2006/main">
  <p:tag name="KSO_WM_UNIT_TYPE" val="l_h_i"/>
  <p:tag name="KSO_WM_UNIT_INDEX" val="1_3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i*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0.xml><?xml version="1.0" encoding="utf-8"?>
<p:tagLst xmlns:p="http://schemas.openxmlformats.org/presentationml/2006/main"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40492893_1*n_h_h_a*1_2_2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ISCONTENTSTITLE" val="0"/>
  <p:tag name="KSO_WM_UNIT_ISNUMDGMTITLE" val="0"/>
  <p:tag name="KSO_WM_DIAGRAM_GROUP_CODE" val="n1-1"/>
  <p:tag name="KSO_WM_DIAGRAM_VERSION" val="3"/>
  <p:tag name="KSO_WM_DIAGRAM_COLOR_TRICK" val="1"/>
  <p:tag name="KSO_WM_DIAGRAM_COLOR_TEXT_CAN_REMOVE" val="n"/>
  <p:tag name="KSO_WM_UNIT_PRESET_TEXT" val="标题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3_1*n_h_h_f*1_2_2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TYPE" val="n_h_h_f"/>
  <p:tag name="KSO_WM_UNIT_INDEX" val="1_2_2_1"/>
  <p:tag name="KSO_WM_DIAGRAM_GROUP_CODE" val="n1-1"/>
  <p:tag name="KSO_WM_DIAGRAM_VERSION" val="3"/>
  <p:tag name="KSO_WM_DIAGRAM_COLOR_TRICK" val="1"/>
  <p:tag name="KSO_WM_DIAGRAM_COLOR_TEXT_CAN_REMOVE" val="n"/>
  <p:tag name="KSO_WM_UNIT_PRESET_TEXT" val="添加正文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2.xml><?xml version="1.0" encoding="utf-8"?>
<p:tagLst xmlns:p="http://schemas.openxmlformats.org/presentationml/2006/main"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40492893_1*n_h_h_a*1_2_3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ISCONTENTSTITLE" val="0"/>
  <p:tag name="KSO_WM_UNIT_ISNUMDGMTITLE" val="0"/>
  <p:tag name="KSO_WM_DIAGRAM_GROUP_CODE" val="n1-1"/>
  <p:tag name="KSO_WM_DIAGRAM_VERSION" val="3"/>
  <p:tag name="KSO_WM_DIAGRAM_COLOR_TRICK" val="1"/>
  <p:tag name="KSO_WM_DIAGRAM_COLOR_TEXT_CAN_REMOVE" val="n"/>
  <p:tag name="KSO_WM_UNIT_PRESET_TEXT" val="标题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3_1*n_h_h_f*1_2_3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TYPE" val="n_h_h_f"/>
  <p:tag name="KSO_WM_UNIT_INDEX" val="1_2_3_1"/>
  <p:tag name="KSO_WM_DIAGRAM_GROUP_CODE" val="n1-1"/>
  <p:tag name="KSO_WM_DIAGRAM_VERSION" val="3"/>
  <p:tag name="KSO_WM_DIAGRAM_COLOR_TRICK" val="1"/>
  <p:tag name="KSO_WM_DIAGRAM_COLOR_TEXT_CAN_REMOVE" val="n"/>
  <p:tag name="KSO_WM_UNIT_PRESET_TEXT" val="单击添加正文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3_1*n_h_f*1_1_1"/>
  <p:tag name="KSO_WM_TEMPLATE_CATEGORY" val="diagram"/>
  <p:tag name="KSO_WM_TEMPLATE_INDEX" val="40492893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TYPE" val="n_h_f"/>
  <p:tag name="KSO_WM_UNIT_INDEX" val="1_1_1"/>
  <p:tag name="KSO_WM_UNIT_VALUE" val="48"/>
  <p:tag name="KSO_WM_DIAGRAM_GROUP_CODE" val="n1-1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。根据需要可酌情增减文字。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5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428041]}"/>
</p:tagLst>
</file>

<file path=ppt/tags/tag36.xml><?xml version="1.0" encoding="utf-8"?>
<p:tagLst xmlns:p="http://schemas.openxmlformats.org/presentationml/2006/main">
  <p:tag name="KSO_WM_DIAGRAM_VIRTUALLY_FRAME" val="{&quot;height&quot;:370.5,&quot;left&quot;:91.45,&quot;top&quot;:138.50000000000003,&quot;width&quot;:820.85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2_1"/>
  <p:tag name="KSO_WM_UNIT_ID" val="diagram20231451_1*n_h_i*1_2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33000001311302185,&quot;transparency&quot;:1},{&quot;brightness&quot;:0,&quot;colorType&quot;:1,&quot;foreColorIndex&quot;:5,&quot;pos&quot;: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1451_1*n_h_i*1_1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gradient&quot;:[{&quot;brightness&quot;:0.4000000059604645,&quot;colorType&quot;:1,&quot;foreColorIndex&quot;:5,&quot;pos&quot;:0.18000000715255737,&quot;transparency&quot;:1},{&quot;brightness&quot;:0.20000000298023224,&quot;colorType&quot;:1,&quot;foreColorIndex&quot;:5,&quot;pos&quot;:1,&quot;transparency&quot;:0.649999976158142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1451_1*n_h_a*1_1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此处编辑添加项目标题"/>
  <p:tag name="KSO_WM_UNIT_FILL_TYPE" val="3"/>
  <p:tag name="KSO_WM_UNIT_TEXT_TYPE" val="1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gradient&quot;:[{&quot;brightness&quot;:0.15000000596046448,&quot;colorType&quot;:1,&quot;foreColorIndex&quot;:5,&quot;pos&quot;:0,&quot;transparency&quot;:0},{&quot;brightness&quot;:-0.15000000596046448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.xml><?xml version="1.0" encoding="utf-8"?>
<p:tagLst xmlns:p="http://schemas.openxmlformats.org/presentationml/2006/main">
  <p:tag name="KSO_WM_UNIT_TYPE" val="l_h_i"/>
  <p:tag name="KSO_WM_UNIT_INDEX" val="1_2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1451_1*n_h_h_i*1_2_1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1451_1*n_h_h_i*1_2_1_2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ID" val="diagram20231451_1*n_h_h_a*1_2_1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正文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3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1451_1*n_h_h_f*1_2_1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，请言简的阐述观点。根据需要可酌情增减文字，以便观者可以准确理解您所传达的信息。单击此处输入正文，文字是您思想的提炼，为了最终演示发布的良好效果，请尽量言简意赅的阐述观点，根据需要可酌情增减文字。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1451_1*n_h_h_i*1_2_2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1451_1*n_h_h_i*1_2_2_2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2_1"/>
  <p:tag name="KSO_WM_UNIT_ID" val="diagram20231451_1*n_h_h_a*1_2_2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正文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7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31451_1*n_h_h_f*1_2_2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，请言简意赅的阐述观点。根据需要可酌情增减文字，以便观者可以准确理解您所传达的信息。单击此处输入正文，文字是您思想的提炼，为了最终演示发布的良好效果，请尽量言简意赅的阐述观点。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8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</p:tagLst>
</file>

<file path=ppt/tags/tag49.xml><?xml version="1.0" encoding="utf-8"?>
<p:tagLst xmlns:p="http://schemas.openxmlformats.org/presentationml/2006/main">
  <p:tag name="KSO_WM_DIAGRAM_VIRTUALLY_FRAME" val="{&quot;height&quot;:363.6043254888962,&quot;left&quot;:91.45,&quot;top&quot;:142.05,&quot;width&quot;:615.5361931083147}"/>
</p:tagLst>
</file>

<file path=ppt/tags/tag5.xml><?xml version="1.0" encoding="utf-8"?>
<p:tagLst xmlns:p="http://schemas.openxmlformats.org/presentationml/2006/main">
  <p:tag name="KSO_WM_UNIT_TYPE" val="l_h_i"/>
  <p:tag name="KSO_WM_UNIT_INDEX" val="1_1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3_2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FORE_SCHEMECOLOR_INDEX_BRIGHTNESS" val="0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1_2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FORE_SCHEMECOLOR_INDEX_BRIGHTNESS" val="0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2_2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-0.25,&quot;colorType&quot;:1,&quot;foreColorIndex&quot;:5,&quot;transparency&quot;:0.800000011920929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5"/>
  <p:tag name="KSO_WM_DIAGRAM_USE_COLOR_VALUE" val="{&quot;color_scheme&quot;:1,&quot;color_type&quot;:1,&quot;theme_color_indexes&quot;:[5,6,5,6,5,6]}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3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UNIT_VALUE" val="9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TEXT_TYPE" val="1"/>
  <p:tag name="KSO_WM_BEAUTIFY_FLAG" val="#wm#"/>
  <p:tag name="KSO_WM_UNIT_PRESET_TEXT" val="添加标题"/>
  <p:tag name="KSO_WM_UNIT_FILL_TYPE" val="3"/>
  <p:tag name="KSO_WM_DIAGRAM_USE_COLOR_VALUE" val="{&quot;color_scheme&quot;:1,&quot;color_type&quot;:1,&quot;theme_color_indexes&quot;:[5,6,5,6,5,6]}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1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UNIT_VALUE" val="9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TEXT_TYPE" val="1"/>
  <p:tag name="KSO_WM_BEAUTIFY_FLAG" val="#wm#"/>
  <p:tag name="KSO_WM_UNIT_PRESET_TEXT" val="添加标题"/>
  <p:tag name="KSO_WM_UNIT_FILL_TYPE" val="3"/>
  <p:tag name="KSO_WM_DIAGRAM_USE_COLOR_VALUE" val="{&quot;color_scheme&quot;:1,&quot;color_type&quot;:1,&quot;theme_color_indexes&quot;:[5,6,5,6,5,6]}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1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1_1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3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3_1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3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3_1"/>
  <p:tag name="KSO_WM_UNIT_VALUE" val="56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输入项正文内容，文字是您思想的提炼，请尽量言简意赅的阐述观点。单击此处输入项正文内容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1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1_1"/>
  <p:tag name="KSO_WM_UNIT_VALUE" val="56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输入正文，文字是您思想的提炼，请尽量言简意赅的阐述观点。单击此处输入项正文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2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2_1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.xml><?xml version="1.0" encoding="utf-8"?>
<p:tagLst xmlns:p="http://schemas.openxmlformats.org/presentationml/2006/main">
  <p:tag name="KSO_WM_UNIT_TYPE" val="l_h_i"/>
  <p:tag name="KSO_WM_UNIT_INDEX" val="1_3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2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2_1"/>
  <p:tag name="KSO_WM_UNIT_VALUE" val="56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BEAUTIFY_FLAG" val="#wm#"/>
  <p:tag name="KSO_WM_UNIT_PRESET_TEXT" val="单击输入项正文，文字是您思想的提炼，请尽量言简意赅的阐述观点。单击此处输入项正文，文字是您思想的提炼"/>
  <p:tag name="KSO_WM_DIAGRAM_USE_COLOR_VALUE" val="{&quot;color_scheme&quot;:1,&quot;color_type&quot;:1,&quot;theme_color_indexes&quot;:[5,6,5,6,5,6]}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2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UNIT_VALUE" val="9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FILL_TYPE" val="1"/>
  <p:tag name="KSO_WM_UNIT_FILL_FORE_SCHEMECOLOR_INDEX" val="2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2.xml><?xml version="1.0" encoding="utf-8"?>
<p:tagLst xmlns:p="http://schemas.openxmlformats.org/presentationml/2006/main">
  <p:tag name="KSO_WM_DIAGRAM_VIRTUALLY_FRAME" val="{&quot;height&quot;:323.257880311732,&quot;left&quot;:27.383835621702747,&quot;top&quot;:100.24217068170165,&quot;width&quot;:550.65}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2_2"/>
  <p:tag name="KSO_WM_UNIT_ID" val="diagram20231643_1*n_h_i*1_2_2"/>
  <p:tag name="KSO_WM_TEMPLATE_CATEGORY" val="diagram"/>
  <p:tag name="KSO_WM_TEMPLATE_INDEX" val="2023164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3.257880311732,&quot;left&quot;:27.383835621702747,&quot;top&quot;:100.24217068170165,&quot;width&quot;:550.6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2_3"/>
  <p:tag name="KSO_WM_UNIT_ID" val="diagram20231643_1*n_h_i*1_2_3"/>
  <p:tag name="KSO_WM_TEMPLATE_CATEGORY" val="diagram"/>
  <p:tag name="KSO_WM_TEMPLATE_INDEX" val="2023164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3.257880311732,&quot;left&quot;:27.383835621702747,&quot;top&quot;:100.24217068170165,&quot;width&quot;:550.6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1643_1*n_h_a*1_1_1"/>
  <p:tag name="KSO_WM_TEMPLATE_CATEGORY" val="diagram"/>
  <p:tag name="KSO_WM_TEMPLATE_INDEX" val="20231643"/>
  <p:tag name="KSO_WM_UNIT_LAYERLEVEL" val="1_1_1"/>
  <p:tag name="KSO_WM_TAG_VERSION" val="3.0"/>
  <p:tag name="KSO_WM_DIAGRAM_GROUP_CODE" val="n1-1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3.257880311732,&quot;left&quot;:27.383835621702747,&quot;top&quot;:100.24217068170165,&quot;width&quot;:550.6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标题"/>
  <p:tag name="KSO_WM_UNIT_FILL_TYPE" val="3"/>
  <p:tag name="KSO_WM_UNIT_TEXT_TYPE" val="1"/>
  <p:tag name="KSO_WM_DIAGRAM_USE_COLOR_VALUE" val="{&quot;color_scheme&quot;:1,&quot;color_type&quot;:1,&quot;theme_color_indexes&quot;:[5,6,5,6,5,6]}"/>
</p:tagLst>
</file>

<file path=ppt/tags/tag6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643_1*n_h_h_f*1_2_1_1"/>
  <p:tag name="KSO_WM_TEMPLATE_CATEGORY" val="diagram"/>
  <p:tag name="KSO_WM_TEMPLATE_INDEX" val="20231643"/>
  <p:tag name="KSO_WM_UNIT_LAYERLEVEL" val="1_1_1_1"/>
  <p:tag name="KSO_WM_TAG_VERSION" val="3.0"/>
  <p:tag name="KSO_WM_DIAGRAM_GROUP_CODE" val="n1-1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3.257880311732,&quot;left&quot;:27.383835621702747,&quot;top&quot;:100.24217068170165,&quot;width&quot;:550.6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你的项正文，文字是思想的提炼，请尽量言简意赅的阐述观点。"/>
  <p:tag name="KSO_WM_UNIT_FILL_TYPE" val="1"/>
  <p:tag name="KSO_WM_UNIT_FILL_FORE_SCHEMECOLOR_INDEX" val="5"/>
  <p:tag name="KSO_WM_UNIT_FILL_FORE_SCHEMECOLOR_INDEX_BRIGHTNESS" val="0.9"/>
  <p:tag name="KSO_WM_UNIT_TEXT_TYPE" val="1"/>
  <p:tag name="KSO_WM_DIAGRAM_USE_COLOR_VALUE" val="{&quot;color_scheme&quot;:1,&quot;color_type&quot;:1,&quot;theme_color_indexes&quot;:[5,6,5,6,5,6]}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643_1*n_h_h_i*1_2_1_1"/>
  <p:tag name="KSO_WM_TEMPLATE_CATEGORY" val="diagram"/>
  <p:tag name="KSO_WM_TEMPLATE_INDEX" val="20231643"/>
  <p:tag name="KSO_WM_UNIT_LAYERLEVEL" val="1_1_1_1"/>
  <p:tag name="KSO_WM_TAG_VERSION" val="3.0"/>
  <p:tag name="KSO_WM_DIAGRAM_GROUP_CODE" val="n1-1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3.257880311732,&quot;left&quot;:27.383835621702747,&quot;top&quot;:100.24217068170165,&quot;width&quot;:550.6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3"/>
  <p:tag name="KSO_WM_DIAGRAM_USE_COLOR_VALUE" val="{&quot;color_scheme&quot;:1,&quot;color_type&quot;:1,&quot;theme_color_indexes&quot;:[5,6,5,6,5,6]}"/>
</p:tagLst>
</file>

<file path=ppt/tags/tag6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643_1*n_h_h_f*1_2_2_1"/>
  <p:tag name="KSO_WM_TEMPLATE_CATEGORY" val="diagram"/>
  <p:tag name="KSO_WM_TEMPLATE_INDEX" val="20231643"/>
  <p:tag name="KSO_WM_UNIT_LAYERLEVEL" val="1_1_1_1"/>
  <p:tag name="KSO_WM_TAG_VERSION" val="3.0"/>
  <p:tag name="KSO_WM_DIAGRAM_GROUP_CODE" val="n1-1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3.257880311732,&quot;left&quot;:27.383835621702747,&quot;top&quot;:100.24217068170165,&quot;width&quot;:550.6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你的项正文，文字是思想的提炼，请尽量言简意赅的阐述观点。"/>
  <p:tag name="KSO_WM_UNIT_FILL_TYPE" val="1"/>
  <p:tag name="KSO_WM_UNIT_FILL_FORE_SCHEMECOLOR_INDEX" val="5"/>
  <p:tag name="KSO_WM_UNIT_FILL_FORE_SCHEMECOLOR_INDEX_BRIGHTNESS" val="0.9"/>
  <p:tag name="KSO_WM_UNIT_TEXT_TYPE" val="1"/>
  <p:tag name="KSO_WM_DIAGRAM_USE_COLOR_VALUE" val="{&quot;color_scheme&quot;:1,&quot;color_type&quot;:1,&quot;theme_color_indexes&quot;:[5,6,5,6,5,6]}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643_1*n_h_h_i*1_2_2_1"/>
  <p:tag name="KSO_WM_TEMPLATE_CATEGORY" val="diagram"/>
  <p:tag name="KSO_WM_TEMPLATE_INDEX" val="20231643"/>
  <p:tag name="KSO_WM_UNIT_LAYERLEVEL" val="1_1_1_1"/>
  <p:tag name="KSO_WM_TAG_VERSION" val="3.0"/>
  <p:tag name="KSO_WM_DIAGRAM_GROUP_CODE" val="n1-1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3.257880311732,&quot;left&quot;:27.383835621702747,&quot;top&quot;:100.24217068170165,&quot;width&quot;:550.6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3"/>
  <p:tag name="KSO_WM_DIAGRAM_USE_COLOR_VALUE" val="{&quot;color_scheme&quot;:1,&quot;color_type&quot;:1,&quot;theme_color_indexes&quot;:[5,6,5,6,5,6]}"/>
</p:tagLst>
</file>

<file path=ppt/tags/tag7.xml><?xml version="1.0" encoding="utf-8"?>
<p:tagLst xmlns:p="http://schemas.openxmlformats.org/presentationml/2006/main">
  <p:tag name="KSO_WM_UNIT_TYPE" val="l_h_i"/>
  <p:tag name="KSO_WM_UNIT_SUBTYPE" val="d"/>
  <p:tag name="KSO_WM_UNIT_INDEX" val="1_1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1_2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UNIT_TEXT_TYPE" val="0"/>
  <p:tag name="KSO_WM_UNIT_NOCLEAR" val="1"/>
  <p:tag name="KSO_WM_UNIT_PRESET_TEXT" val="01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70.xml><?xml version="1.0" encoding="utf-8"?>
<p:tagLst xmlns:p="http://schemas.openxmlformats.org/presentationml/2006/main">
  <p:tag name="KSO_WM_DIAGRAM_VIRTUALLY_FRAME" val="{&quot;height&quot;:292.4576602720114,&quot;left&quot;:91.65,&quot;top&quot;:163.6315366976855,&quot;width&quot;:629.55}"/>
</p:tagLst>
</file>

<file path=ppt/tags/tag71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292.4576602720114,&quot;left&quot;:91.65,&quot;top&quot;:163.6315366976855,&quot;width&quot;:629.55}"/>
  <p:tag name="KSO_WM_DIAGRAM_VERSION" val="3"/>
  <p:tag name="KSO_WM_DIAGRAM_COLOR_TEXT_CAN_REMOVE" val="n"/>
  <p:tag name="KSO_WM_UNIT_NOCLEAR" val="0"/>
  <p:tag name="KSO_WM_UNIT_HIGHLIGHT" val="0"/>
  <p:tag name="KSO_WM_UNIT_DIAGRAM_ISNUMVISUAL" val="0"/>
  <p:tag name="KSO_WM_UNIT_TYPE" val="l_h_i"/>
  <p:tag name="KSO_WM_UNIT_INDEX" val="1_1_1"/>
  <p:tag name="KSO_WM_UNIT_ID" val="diagram20231438_1*l_h_i*1_1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solid&quot;:{&quot;brightness&quot;:0,&quot;colorType&quot;:2,&quot;rgb&quot;:&quot;#ffffff&quot;,&quot;transparency&quot;:0.949999988079071},&quot;type&quot;:1},&quot;glow&quot;:{&quot;colorType&quot;:0},&quot;line&quot;:{&quot;type&quot;:0},&quot;shadow&quot;:{&quot;brightness&quot;:0,&quot;colorType&quot;:1,&quot;foreColorIndex&quot;:5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TEXT_FILL_FORE_SCHEMECOLOR_INDEX" val="1"/>
  <p:tag name="KSO_WM_UNIT_TEXT_FILL_TYPE" val="1"/>
  <p:tag name="KSO_WM_UNIT_TEXT_TYPE" val="1"/>
  <p:tag name="KSO_WM_UNIT_TEXT_LAYER_COUNT" val="1"/>
  <p:tag name="KSO_WM_BEAUTIFY_FLAG" val="#wm#"/>
  <p:tag name="KSO_WM_DIAGRAM_USE_COLOR_VALUE" val="{&quot;color_scheme&quot;:1,&quot;color_type&quot;:1,&quot;theme_color_indexes&quot;:[5,6,5,6,5,6]}"/>
</p:tagLst>
</file>

<file path=ppt/tags/tag72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292.4576602720114,&quot;left&quot;:91.65,&quot;top&quot;:163.6315366976855,&quot;width&quot;:629.55}"/>
  <p:tag name="KSO_WM_DIAGRAM_VERSION" val="3"/>
  <p:tag name="KSO_WM_DIAGRAM_COLOR_TEXT_CAN_REMOVE" val="n"/>
  <p:tag name="KSO_WM_UNIT_NOCLEAR" val="0"/>
  <p:tag name="KSO_WM_UNIT_HIGHLIGHT" val="0"/>
  <p:tag name="KSO_WM_UNIT_DIAGRAM_ISNUMVISUAL" val="0"/>
  <p:tag name="KSO_WM_UNIT_TYPE" val="l_h_i"/>
  <p:tag name="KSO_WM_UNIT_INDEX" val="1_2_1"/>
  <p:tag name="KSO_WM_UNIT_ID" val="diagram20231438_1*l_h_i*1_2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solid&quot;:{&quot;brightness&quot;:0,&quot;colorType&quot;:2,&quot;rgb&quot;:&quot;#ffffff&quot;,&quot;transparency&quot;:0.949999988079071},&quot;type&quot;:1},&quot;glow&quot;:{&quot;colorType&quot;:0},&quot;line&quot;:{&quot;type&quot;:0},&quot;shadow&quot;:{&quot;brightness&quot;:0,&quot;colorType&quot;:1,&quot;foreColorIndex&quot;:8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TEXT_FILL_FORE_SCHEMECOLOR_INDEX" val="1"/>
  <p:tag name="KSO_WM_UNIT_TEXT_FILL_TYPE" val="1"/>
  <p:tag name="KSO_WM_UNIT_TEXT_TYPE" val="1"/>
  <p:tag name="KSO_WM_UNIT_TEXT_LAYER_COUNT" val="1"/>
  <p:tag name="KSO_WM_BEAUTIFY_FLAG" val="#wm#"/>
  <p:tag name="KSO_WM_DIAGRAM_USE_COLOR_VALUE" val="{&quot;color_scheme&quot;:1,&quot;color_type&quot;:1,&quot;theme_color_indexes&quot;:[5,6,5,6,5,6]}"/>
</p:tagLst>
</file>

<file path=ppt/tags/tag73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292.4576602720114,&quot;left&quot;:91.65,&quot;top&quot;:163.6315366976855,&quot;width&quot;:629.55}"/>
  <p:tag name="KSO_WM_DIAGRAM_VERSION" val="3"/>
  <p:tag name="KSO_WM_DIAGRAM_COLOR_TEXT_CAN_REMOVE" val="n"/>
  <p:tag name="KSO_WM_UNIT_SUBTYPE" val="a"/>
  <p:tag name="KSO_WM_UNIT_NOCLEAR" val="0"/>
  <p:tag name="KSO_WM_UNIT_VALUE" val="60"/>
  <p:tag name="KSO_WM_UNIT_HIGHLIGHT" val="0"/>
  <p:tag name="KSO_WM_UNIT_DIAGRAM_ISNUMVISUAL" val="0"/>
  <p:tag name="KSO_WM_UNIT_TYPE" val="l_h_f"/>
  <p:tag name="KSO_WM_UNIT_INDEX" val="1_1_1"/>
  <p:tag name="KSO_WM_UNIT_ID" val="diagram20231438_1*l_h_f*1_1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gradient&quot;:[{&quot;brightness&quot;:0.800000011920929,&quot;colorType&quot;:1,&quot;foreColorIndex&quot;:5,&quot;pos&quot;:0,&quot;transparency&quot;:0.800000011920929},{&quot;brightness&quot;:0,&quot;colorType&quot;:1,&quot;foreColorIndex&quot;:14,&quot;pos&quot;:1,&quot;transparency&quot;:1}],&quot;type&quot;:3},&quot;glow&quot;:{&quot;colorType&quot;:0},&quot;line&quot;:{&quot;solidLine&quot;:{&quot;brightness&quot;:0.6000000238418579,&quot;colorType&quot;:1,&quot;foreColorIndex&quot;:5,&quot;transparency&quot;:0.4000000059604645},&quot;type&quot;:1},&quot;shadow&quot;:{&quot;brightness&quot;:0,&quot;colorType&quot;:1,&quot;foreColorIndex&quot;:5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TEXT_TYPE" val="1"/>
  <p:tag name="KSO_WM_UNIT_TEXT_LAYER_COUNT" val="1"/>
  <p:tag name="KSO_WM_BEAUTIFY_FLAG" val="#wm#"/>
  <p:tag name="KSO_WM_UNIT_PRESET_TEXT" val="单击此处输入你的项正文，文字是您思想的提炼，请尽量言简意赅的阐述观点。单击此处输入你的项正文，文字是您思想的提炼，请尽量言简意赅的阐述观点。单击此处输入你的项正文，文字是您思想的提炼，请尽量言简意赅的阐述观点。"/>
  <p:tag name="KSO_WM_UNIT_FILL_TYPE" val="3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MAX_ITEMCNT" val="6"/>
  <p:tag name="KSO_WM_DIAGRAM_MIN_ITEMCNT" val="2"/>
  <p:tag name="KSO_WM_DIAGRAM_VIRTUALLY_FRAME" val="{&quot;height&quot;:292.4576602720114,&quot;left&quot;:91.65,&quot;top&quot;:163.6315366976855,&quot;width&quot;:629.5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689999997615814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0"/>
  <p:tag name="KSO_WM_UNIT_TYPE" val="l_h_a"/>
  <p:tag name="KSO_WM_UNIT_INDEX" val="1_1_1"/>
  <p:tag name="KSO_WM_UNIT_ID" val="diagram20231438_1*l_h_a*1_1_1"/>
  <p:tag name="KSO_WM_TEMPLATE_CATEGORY" val="diagram"/>
  <p:tag name="KSO_WM_TEMPLATE_INDEX" val="20231438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2"/>
  <p:tag name="KSO_WM_DIAGRAM_COLOR_TEXT_CAN_REMOVE" val="n"/>
  <p:tag name="KSO_WM_UNIT_TEXT_FILL_TYPE" val="1"/>
  <p:tag name="KSO_WM_UNIT_TEXT_TYPE" val="1"/>
  <p:tag name="KSO_WM_BEAUTIFY_FLAG" val="#wm#"/>
  <p:tag name="KSO_WM_UNIT_PRESET_TEXT" val="添加标题"/>
  <p:tag name="KSO_WM_UNIT_FILL_TYPE" val="3"/>
  <p:tag name="KSO_WM_DIAGRAM_USE_COLOR_VALUE" val="{&quot;color_scheme&quot;:1,&quot;color_type&quot;:1,&quot;theme_color_indexes&quot;:[5,6,5,6,5,6]}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438_1*l_h_i*1_1_3"/>
  <p:tag name="KSO_WM_TEMPLATE_CATEGORY" val="diagram"/>
  <p:tag name="KSO_WM_TEMPLATE_INDEX" val="20231438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92.4576602720114,&quot;left&quot;:91.65,&quot;top&quot;:163.6315366976855,&quot;width&quot;:629.55}"/>
  <p:tag name="KSO_WM_DIAGRAM_COLOR_MATCH_VALUE" val="{&quot;shape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BEAUTIFY_FLAG" val="#wm#"/>
  <p:tag name="KSO_WM_UNIT_FILL_TYPE" val="1"/>
  <p:tag name="KSO_WM_UNIT_FILL_FORE_SCHEMECOLOR_INDEX" val="5"/>
  <p:tag name="KSO_WM_UNIT_FILL_FORE_SCHEMECOLOR_INDEX_BRIGHTNESS" val="-0.5"/>
  <p:tag name="KSO_WM_DIAGRAM_USE_COLOR_VALUE" val="{&quot;color_scheme&quot;:1,&quot;color_type&quot;:1,&quot;theme_color_indexes&quot;:[5,6,5,6,5,6]}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438_1*l_h_i*1_1_2"/>
  <p:tag name="KSO_WM_TEMPLATE_CATEGORY" val="diagram"/>
  <p:tag name="KSO_WM_TEMPLATE_INDEX" val="20231438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92.4576602720114,&quot;left&quot;:91.65,&quot;top&quot;:163.6315366976855,&quot;width&quot;:629.55}"/>
  <p:tag name="KSO_WM_DIAGRAM_COLOR_MATCH_VALUE" val="{&quot;shape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BEAUTIFY_FLAG" val="#wm#"/>
  <p:tag name="KSO_WM_UNIT_FILL_TYPE" val="1"/>
  <p:tag name="KSO_WM_UNIT_FILL_FORE_SCHEMECOLOR_INDEX" val="5"/>
  <p:tag name="KSO_WM_UNIT_FILL_FORE_SCHEMECOLOR_INDEX_BRIGHTNESS" val="-0.5"/>
  <p:tag name="KSO_WM_DIAGRAM_USE_COLOR_VALUE" val="{&quot;color_scheme&quot;:1,&quot;color_type&quot;:1,&quot;theme_color_indexes&quot;:[5,6,5,6,5,6]}"/>
</p:tagLst>
</file>

<file path=ppt/tags/tag77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292.4576602720114,&quot;left&quot;:91.65,&quot;top&quot;:163.6315366976855,&quot;width&quot;:629.55}"/>
  <p:tag name="KSO_WM_DIAGRAM_VERSION" val="3"/>
  <p:tag name="KSO_WM_DIAGRAM_COLOR_TEXT_CAN_REMOVE" val="n"/>
  <p:tag name="KSO_WM_UNIT_SUBTYPE" val="a"/>
  <p:tag name="KSO_WM_UNIT_NOCLEAR" val="0"/>
  <p:tag name="KSO_WM_UNIT_VALUE" val="60"/>
  <p:tag name="KSO_WM_UNIT_HIGHLIGHT" val="0"/>
  <p:tag name="KSO_WM_UNIT_DIAGRAM_ISNUMVISUAL" val="0"/>
  <p:tag name="KSO_WM_UNIT_TYPE" val="l_h_f"/>
  <p:tag name="KSO_WM_UNIT_INDEX" val="1_2_1"/>
  <p:tag name="KSO_WM_UNIT_ID" val="diagram20231438_1*l_h_f*1_2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gradient&quot;:[{&quot;brightness&quot;:0.800000011920929,&quot;colorType&quot;:1,&quot;foreColorIndex&quot;:8,&quot;pos&quot;:0,&quot;transparency&quot;:0.800000011920929},{&quot;brightness&quot;:0,&quot;colorType&quot;:1,&quot;foreColorIndex&quot;:14,&quot;pos&quot;:1,&quot;transparency&quot;:1}],&quot;type&quot;:3},&quot;glow&quot;:{&quot;colorType&quot;:0},&quot;line&quot;:{&quot;solidLine&quot;:{&quot;brightness&quot;:0.6000000238418579,&quot;colorType&quot;:1,&quot;foreColorIndex&quot;:8,&quot;transparency&quot;:0.4000000059604645},&quot;type&quot;:1},&quot;shadow&quot;:{&quot;brightness&quot;:0,&quot;colorType&quot;:1,&quot;foreColorIndex&quot;:8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TEXT_TYPE" val="1"/>
  <p:tag name="KSO_WM_UNIT_TEXT_LAYER_COUNT" val="1"/>
  <p:tag name="KSO_WM_BEAUTIFY_FLAG" val="#wm#"/>
  <p:tag name="KSO_WM_UNIT_PRESET_TEXT" val="单击此处输入你的项正文，文字是您思想的提炼，请言简意赅的阐述观点。单击此处输入你的项正文，文字是您思想的提炼请言简意赅的阐述观点。单击此处输入你的项正文，文字是您思想的提炼，请尽量言简意赅的阐述观点。"/>
  <p:tag name="KSO_WM_UNIT_FILL_TYPE" val="3"/>
  <p:tag name="KSO_WM_UNIT_LINE_FORE_SCHEMECOLOR_INDEX" val="8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MAX_ITEMCNT" val="6"/>
  <p:tag name="KSO_WM_DIAGRAM_MIN_ITEMCNT" val="2"/>
  <p:tag name="KSO_WM_DIAGRAM_VIRTUALLY_FRAME" val="{&quot;height&quot;:292.4576602720114,&quot;left&quot;:91.65,&quot;top&quot;:163.6315366976855,&quot;width&quot;:629.55}"/>
  <p:tag name="KSO_WM_DIAGRAM_COLOR_MATCH_VALUE" val="{&quot;shape&quot;:{&quot;fill&quot;:{&quot;gradient&quot;:[{&quot;brightness&quot;:0.4000000059604645,&quot;colorType&quot;:1,&quot;foreColorIndex&quot;:8,&quot;pos&quot;:0,&quot;transparency&quot;:0},{&quot;brightness&quot;:0,&quot;colorType&quot;:1,&quot;foreColorIndex&quot;:8,&quot;pos&quot;:0.6644999980926514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8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0"/>
  <p:tag name="KSO_WM_UNIT_TYPE" val="l_h_a"/>
  <p:tag name="KSO_WM_UNIT_INDEX" val="1_2_1"/>
  <p:tag name="KSO_WM_UNIT_ID" val="diagram20231438_1*l_h_a*1_2_1"/>
  <p:tag name="KSO_WM_TEMPLATE_CATEGORY" val="diagram"/>
  <p:tag name="KSO_WM_TEMPLATE_INDEX" val="20231438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2"/>
  <p:tag name="KSO_WM_DIAGRAM_COLOR_TEXT_CAN_REMOVE" val="n"/>
  <p:tag name="KSO_WM_UNIT_TEXT_FILL_TYPE" val="1"/>
  <p:tag name="KSO_WM_UNIT_TEXT_TYPE" val="1"/>
  <p:tag name="KSO_WM_BEAUTIFY_FLAG" val="#wm#"/>
  <p:tag name="KSO_WM_UNIT_PRESET_TEXT" val="添加标题"/>
  <p:tag name="KSO_WM_UNIT_FILL_TYPE" val="3"/>
  <p:tag name="KSO_WM_DIAGRAM_USE_COLOR_VALUE" val="{&quot;color_scheme&quot;:1,&quot;color_type&quot;:1,&quot;theme_color_indexes&quot;:[5,6,5,6,5,6]}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438_1*l_h_i*1_2_3"/>
  <p:tag name="KSO_WM_TEMPLATE_CATEGORY" val="diagram"/>
  <p:tag name="KSO_WM_TEMPLATE_INDEX" val="20231438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92.4576602720114,&quot;left&quot;:91.65,&quot;top&quot;:163.6315366976855,&quot;width&quot;:629.55}"/>
  <p:tag name="KSO_WM_DIAGRAM_COLOR_MATCH_VALUE" val="{&quot;shape&quot;:{&quot;fill&quot;:{&quot;solid&quot;:{&quot;brightness&quot;:-0.5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BEAUTIFY_FLAG" val="#wm#"/>
  <p:tag name="KSO_WM_UNIT_FILL_TYPE" val="1"/>
  <p:tag name="KSO_WM_UNIT_FILL_FORE_SCHEMECOLOR_INDEX" val="8"/>
  <p:tag name="KSO_WM_UNIT_FILL_FORE_SCHEMECOLOR_INDEX_BRIGHTNESS" val="-0.5"/>
  <p:tag name="KSO_WM_DIAGRAM_USE_COLOR_VALUE" val="{&quot;color_scheme&quot;:1,&quot;color_type&quot;:1,&quot;theme_color_indexes&quot;:[5,6,5,6,5,6]}"/>
</p:tagLst>
</file>

<file path=ppt/tags/tag8.xml><?xml version="1.0" encoding="utf-8"?>
<p:tagLst xmlns:p="http://schemas.openxmlformats.org/presentationml/2006/main">
  <p:tag name="KSO_WM_UNIT_TYPE" val="l_h_f"/>
  <p:tag name="KSO_WM_UNIT_INDEX" val="1_1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f*1_1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UNIT_SUBTYPE" val="a"/>
  <p:tag name="KSO_WM_UNIT_TEXT_LAYER_COUNT" val="1"/>
  <p:tag name="KSO_WM_DIAGRAM_VIRTUALLY_FRAME" val="{&quot;height&quot;:326.8744094488188,&quot;left&quot;:449.1438582677165,&quot;top&quot;:106.57559055118111,&quot;width&quot;:468.5561417322835}"/>
  <p:tag name="KSO_WM_UNIT_TEXT_TYPE" val="1"/>
  <p:tag name="KSO_WM_UNIT_NOCLEAR" val="0"/>
  <p:tag name="KSO_WM_UNIT_PRESET_TEXT" val="单击添加目录项标题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438_1*l_h_i*1_2_2"/>
  <p:tag name="KSO_WM_TEMPLATE_CATEGORY" val="diagram"/>
  <p:tag name="KSO_WM_TEMPLATE_INDEX" val="20231438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92.4576602720114,&quot;left&quot;:91.65,&quot;top&quot;:163.6315366976855,&quot;width&quot;:629.55}"/>
  <p:tag name="KSO_WM_DIAGRAM_COLOR_MATCH_VALUE" val="{&quot;shape&quot;:{&quot;fill&quot;:{&quot;solid&quot;:{&quot;brightness&quot;:-0.5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BEAUTIFY_FLAG" val="#wm#"/>
  <p:tag name="KSO_WM_UNIT_FILL_TYPE" val="1"/>
  <p:tag name="KSO_WM_UNIT_FILL_FORE_SCHEMECOLOR_INDEX" val="8"/>
  <p:tag name="KSO_WM_UNIT_FILL_FORE_SCHEMECOLOR_INDEX_BRIGHTNESS" val="-0.5"/>
  <p:tag name="KSO_WM_DIAGRAM_USE_COLOR_VALUE" val="{&quot;color_scheme&quot;:1,&quot;color_type&quot;:1,&quot;theme_color_indexes&quot;:[5,6,5,6,5,6]}"/>
</p:tagLst>
</file>

<file path=ppt/tags/tag81.xml><?xml version="1.0" encoding="utf-8"?>
<p:tagLst xmlns:p="http://schemas.openxmlformats.org/presentationml/2006/main">
  <p:tag name="KSO_WM_DIAGRAM_VIRTUALLY_FRAME" val="{&quot;height&quot;:342.7235447931564,&quot;left&quot;:83.0266039041821,&quot;top&quot;:130.02660282310165,&quot;width&quot;:797.0884522584263}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DIAGRAM_USE_COLOR_VALUE" val="{&quot;color_scheme&quot;:1,&quot;color_type&quot;:1,&quot;theme_color_indexes&quot;:[5,6,5,6,5,6]}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DIAGRAM_USE_COLOR_VALUE" val="{&quot;color_scheme&quot;:1,&quot;color_type&quot;:1,&quot;theme_color_indexes&quot;:[5,6,5,6,5,6]}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2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8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2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TEXT_TYPE" val="1"/>
  <p:tag name="KSO_WM_UNIT_TEXT_LAYER_COUNT" val="1"/>
  <p:tag name="KSO_WM_DIAGRAM_USE_COLOR_VALUE" val="{&quot;color_scheme&quot;:1,&quot;color_type&quot;:1,&quot;theme_color_indexes&quot;:[5,6,5,6,5,6]}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2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TEXT_TYPE" val="1"/>
  <p:tag name="KSO_WM_DIAGRAM_USE_COLOR_VALUE" val="{&quot;color_scheme&quot;:1,&quot;color_type&quot;:1,&quot;theme_color_indexes&quot;:[5,6,5,6,5,6]}"/>
</p:tagLst>
</file>

<file path=ppt/tags/tag8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2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添加文本具体内容，简明扼要地阐述您的观点。可酌情增减文字，以便观者准确地理解您传达的思想。"/>
  <p:tag name="KSO_WM_UNIT_TEXT_TYPE" val="1"/>
  <p:tag name="KSO_WM_UNIT_TEXT_LAYER_COUNT" val="1"/>
  <p:tag name="KSO_WM_DIAGRAM_USE_COLOR_VALUE" val="{&quot;color_scheme&quot;:1,&quot;color_type&quot;:1,&quot;theme_color_indexes&quot;:[5,6,5,6,5,6]}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68_2*l_h_a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9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2_2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UNIT_TEXT_TYPE" val="0"/>
  <p:tag name="KSO_WM_UNIT_NOCLEAR" val="1"/>
  <p:tag name="KSO_WM_UNIT_PRESET_TEXT" val="02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68_2*l_h_f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TEXT_TYPE" val="1"/>
  <p:tag name="KSO_WM_UNIT_TEXT_LAYER_COUNT" val="1"/>
  <p:tag name="KSO_WM_DIAGRAM_USE_COLOR_VALUE" val="{&quot;color_scheme&quot;:1,&quot;color_type&quot;:1,&quot;theme_color_indexes&quot;:[5,6,5,6,5,6]}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9358]}"/>
  <p:tag name="resource_record_key" val="{&quot;65&quot;:[40498681],&quot;70&quot;:[3319358,3313621]}"/>
</p:tagLst>
</file>

<file path=ppt/tags/tag92.xml><?xml version="1.0" encoding="utf-8"?>
<p:tagLst xmlns:p="http://schemas.openxmlformats.org/presentationml/2006/main">
  <p:tag name="KSO_WM_UNIT_VALUE" val="1006*100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66_1*d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93.xml><?xml version="1.0" encoding="utf-8"?>
<p:tagLst xmlns:p="http://schemas.openxmlformats.org/presentationml/2006/main">
  <p:tag name="KSO_WM_DIAGRAM_VIRTUALLY_FRAME" val="{&quot;height&quot;:306.1,&quot;left&quot;:91.45,&quot;top&quot;:161.75,&quot;width&quot;:781}"/>
</p:tagLst>
</file>

<file path=ppt/tags/tag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39_1*l_h_i*1_1_1"/>
  <p:tag name="KSO_WM_TEMPLATE_CATEGORY" val="diagram"/>
  <p:tag name="KSO_WM_TEMPLATE_INDEX" val="20233239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06.1,&quot;left&quot;:91.45,&quot;top&quot;:161.75,&quot;width&quot;:781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5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239_1*l_h_i*1_2_1"/>
  <p:tag name="KSO_WM_TEMPLATE_CATEGORY" val="diagram"/>
  <p:tag name="KSO_WM_TEMPLATE_INDEX" val="20233239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06.1,&quot;left&quot;:91.45,&quot;top&quot;:161.75,&quot;width&quot;:781}"/>
  <p:tag name="KSO_WM_DIAGRAM_COLOR_MATCH_VALUE" val="{&quot;shape&quot;:{&quot;fill&quot;:{&quot;gradient&quot;:[{&quot;brightness&quot;:0,&quot;colorType&quot;:1,&quot;foreColorIndex&quot;:5,&quot;pos&quot;:0.20000000298023224,&quot;transparency&quot;:0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9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39_1*l_h_f*1_1_1"/>
  <p:tag name="KSO_WM_TEMPLATE_CATEGORY" val="diagram"/>
  <p:tag name="KSO_WM_TEMPLATE_INDEX" val="20233239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06.1,&quot;left&quot;:91.45,&quot;top&quot;:161.75,&quot;width&quot;:7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添加文本具体内容，文字是您思想的提炼，请尽量言简意赅的阐述观点。根据需要可酌情增减文本文字，以便观者准确理解您传达的思想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39_1*l_h_f*1_2_1"/>
  <p:tag name="KSO_WM_TEMPLATE_CATEGORY" val="diagram"/>
  <p:tag name="KSO_WM_TEMPLATE_INDEX" val="20233239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UNIT_TEXT_FILL_TYPE" val="1"/>
  <p:tag name="KSO_WM_DIAGRAM_MAX_ITEMCNT" val="4"/>
  <p:tag name="KSO_WM_DIAGRAM_MIN_ITEMCNT" val="2"/>
  <p:tag name="KSO_WM_DIAGRAM_VIRTUALLY_FRAME" val="{&quot;height&quot;:306.1,&quot;left&quot;:91.45,&quot;top&quot;:161.75,&quot;width&quot;:7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colorType&quot;: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添加文本具体内容，请尽量言简意赅的阐述观点。根据需要可酌情增减文本文字，以便观者准确理解您传达的思想。"/>
  <p:tag name="KSO_WM_DIAGRAM_USE_COLOR_VALUE" val="{&quot;color_scheme&quot;:1,&quot;color_type&quot;:1,&quot;theme_color_indexes&quot;:[5,6,5,6,5,6]}"/>
</p:tagLst>
</file>

<file path=ppt/tags/tag9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1*l_h_i*1_1_2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5,6,5,6,5,6]}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686_1*l_h_a*1_1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heme/theme1.xml><?xml version="1.0" encoding="utf-8"?>
<a:theme xmlns:a="http://schemas.openxmlformats.org/drawingml/2006/main" name="WPS​​">
  <a:themeElements>
    <a:clrScheme name="自定义 80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2F62AE"/>
      </a:accent1>
      <a:accent2>
        <a:srgbClr val="54A6FF"/>
      </a:accent2>
      <a:accent3>
        <a:srgbClr val="75B8E8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自定义 14">
      <a:majorFont>
        <a:latin typeface="Times New Roman"/>
        <a:ea typeface="造字工房版黑体"/>
        <a:cs typeface=""/>
      </a:majorFont>
      <a:minorFont>
        <a:latin typeface="Times New Roman"/>
        <a:ea typeface="阿里巴巴普惠体 Medium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2229</Words>
  <Application>WPS 文字</Application>
  <PresentationFormat>宽屏</PresentationFormat>
  <Paragraphs>251</Paragraphs>
  <Slides>25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51" baseType="lpstr">
      <vt:lpstr>Arial</vt:lpstr>
      <vt:lpstr>宋体</vt:lpstr>
      <vt:lpstr>Wingdings</vt:lpstr>
      <vt:lpstr>+中文标题</vt:lpstr>
      <vt:lpstr>苹方-简</vt:lpstr>
      <vt:lpstr>Calibri</vt:lpstr>
      <vt:lpstr>汉仪中黑S</vt:lpstr>
      <vt:lpstr>汉仪中黑KW</vt:lpstr>
      <vt:lpstr>Wingdings</vt:lpstr>
      <vt:lpstr>+中文正文</vt:lpstr>
      <vt:lpstr>造字工房版黑体</vt:lpstr>
      <vt:lpstr>Times New Roman</vt:lpstr>
      <vt:lpstr>阿里巴巴普惠体 Medium</vt:lpstr>
      <vt:lpstr>微软雅黑</vt:lpstr>
      <vt:lpstr>汉仪旗黑</vt:lpstr>
      <vt:lpstr>宋体</vt:lpstr>
      <vt:lpstr>Arial Unicode MS</vt:lpstr>
      <vt:lpstr>Helvetica Neue</vt:lpstr>
      <vt:lpstr>汉仪书宋二KW</vt:lpstr>
      <vt:lpstr>微软雅黑</vt:lpstr>
      <vt:lpstr>汉仪中黑S</vt:lpstr>
      <vt:lpstr>黑体</vt:lpstr>
      <vt:lpstr>MiSans Normal</vt:lpstr>
      <vt:lpstr>mn-cs</vt:lpstr>
      <vt:lpstr>Thonburi</vt:lpstr>
      <vt:lpstr>WPS​​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WPS_1760149437</cp:lastModifiedBy>
  <cp:revision>14</cp:revision>
  <dcterms:created xsi:type="dcterms:W3CDTF">2025-12-16T04:24:52Z</dcterms:created>
  <dcterms:modified xsi:type="dcterms:W3CDTF">2025-12-16T04:24:52Z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2052-12.1.23540.23540</vt:lpwstr>
  </property>
  <property fmtid="{D5CDD505-2E9C-101B-9397-08002B2CF9AE}" pid="3" name="ICV">
    <vt:lpwstr>A1099CD7A80A4675B2158540EE5A3AD2_13</vt:lpwstr>
  </property>
</Properties>
</file>